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8" r:id="rId9"/>
    <p:sldId id="267" r:id="rId10"/>
    <p:sldId id="264" r:id="rId11"/>
    <p:sldId id="266" r:id="rId12"/>
    <p:sldId id="280" r:id="rId13"/>
    <p:sldId id="281" r:id="rId14"/>
    <p:sldId id="269" r:id="rId15"/>
    <p:sldId id="282"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Sorts Mill Goudy" panose="02000503000000000000" pitchFamily="2" charset="0"/>
      <p:regular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5"/>
    <p:restoredTop sz="96327"/>
  </p:normalViewPr>
  <p:slideViewPr>
    <p:cSldViewPr snapToGrid="0">
      <p:cViewPr varScale="1">
        <p:scale>
          <a:sx n="128" d="100"/>
          <a:sy n="128" d="100"/>
        </p:scale>
        <p:origin x="8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04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8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1183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6210685/"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pubmed.ncbi.nlm.nih.gov/?term=Arthur%20AE%5BAuthor%5D" TargetMode="External"/><Relationship Id="rId13" Type="http://schemas.openxmlformats.org/officeDocument/2006/relationships/hyperlink" Target="https://pubmed.ncbi.nlm.nih.gov/?term=Arnold%20RD%5BAuthor%5D" TargetMode="External"/><Relationship Id="rId3" Type="http://schemas.openxmlformats.org/officeDocument/2006/relationships/hyperlink" Target="https://pubmed.ncbi.nlm.nih.gov/?term=Frug%C3%A9%20AD%5BAuthor%5D" TargetMode="External"/><Relationship Id="rId7" Type="http://schemas.openxmlformats.org/officeDocument/2006/relationships/hyperlink" Target="https://pubmed.ncbi.nlm.nih.gov/?term=Demark-Wahnefried%20W%5BAuthor%5D" TargetMode="External"/><Relationship Id="rId12" Type="http://schemas.openxmlformats.org/officeDocument/2006/relationships/hyperlink" Target="https://pubmed.ncbi.nlm.nih.gov/?term=Morrow%20CD%5BAuthor%5D" TargetMode="External"/><Relationship Id="rId17" Type="http://schemas.openxmlformats.org/officeDocument/2006/relationships/hyperlink" Target="https://www.ncbi.nlm.nih.gov/pmc/articles/PMC8067874/" TargetMode="External"/><Relationship Id="rId2" Type="http://schemas.openxmlformats.org/officeDocument/2006/relationships/notesSlide" Target="../notesSlides/notesSlide2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pubmed.ncbi.nlm.nih.gov/?term=Tenpenny-Chigas%20R%5BAuthor%5D" TargetMode="External"/><Relationship Id="rId11" Type="http://schemas.openxmlformats.org/officeDocument/2006/relationships/hyperlink" Target="https://pubmed.ncbi.nlm.nih.gov/?term=Jasper%20SL%5BAuthor%5D" TargetMode="External"/><Relationship Id="rId5" Type="http://schemas.openxmlformats.org/officeDocument/2006/relationships/hyperlink" Target="https://pubmed.ncbi.nlm.nih.gov/?term=Riviere%20AJ%5BAuthor%5D" TargetMode="External"/><Relationship Id="rId15" Type="http://schemas.openxmlformats.org/officeDocument/2006/relationships/hyperlink" Target="https://clinicaltrials.gov/ct2/show/NCT03582306" TargetMode="External"/><Relationship Id="rId10" Type="http://schemas.openxmlformats.org/officeDocument/2006/relationships/hyperlink" Target="https://pubmed.ncbi.nlm.nih.gov/?term=van%20der%20Pol%20WJ%5BAuthor%5D" TargetMode="External"/><Relationship Id="rId4" Type="http://schemas.openxmlformats.org/officeDocument/2006/relationships/hyperlink" Target="https://pubmed.ncbi.nlm.nih.gov/?term=Smith%20KS%5BAuthor%5D" TargetMode="External"/><Relationship Id="rId9" Type="http://schemas.openxmlformats.org/officeDocument/2006/relationships/hyperlink" Target="https://pubmed.ncbi.nlm.nih.gov/?term=Murrah%20WM%5BAuthor%5D" TargetMode="External"/><Relationship Id="rId14" Type="http://schemas.openxmlformats.org/officeDocument/2006/relationships/hyperlink" Target="https://pubmed.ncbi.nlm.nih.gov/?term=Braxton-Lloyd%20K%5BAuthor%5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cbi.nlm.nih.gov/pmc/articles/PMC4525838/"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www.frontiersin.org/articles/10.3389/fonc.2022.881641/full" TargetMode="External"/><Relationship Id="rId3" Type="http://schemas.openxmlformats.org/officeDocument/2006/relationships/image" Target="../media/image2.png"/><Relationship Id="rId7" Type="http://schemas.openxmlformats.org/officeDocument/2006/relationships/hyperlink" Target="https://jgo.amegroups.com/article/view/47581/html"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news-medical.net/life-sciences/NAD2b-Metabolism-in-Cancer-and-Cancer-Therapies.aspx" TargetMode="External"/><Relationship Id="rId5" Type="http://schemas.openxmlformats.org/officeDocument/2006/relationships/hyperlink" Target="https://www.ncbi.nlm.nih.gov/pmc/articles/PMC8067874/" TargetMode="External"/><Relationship Id="rId4" Type="http://schemas.openxmlformats.org/officeDocument/2006/relationships/hyperlink" Target="https://pubmed.ncbi.nlm.nih.gov/3467261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dirty="0">
                <a:latin typeface="Calibri"/>
                <a:ea typeface="Calibri"/>
                <a:cs typeface="Calibri"/>
                <a:sym typeface="Calibri"/>
              </a:rPr>
            </a:br>
            <a:br>
              <a:rPr lang="en-US" dirty="0">
                <a:latin typeface="Calibri"/>
                <a:ea typeface="Calibri"/>
                <a:cs typeface="Calibri"/>
                <a:sym typeface="Calibri"/>
              </a:rPr>
            </a:br>
            <a:br>
              <a:rPr lang="en-US" dirty="0">
                <a:latin typeface="Calibri"/>
                <a:ea typeface="Calibri"/>
                <a:cs typeface="Calibri"/>
                <a:sym typeface="Calibri"/>
              </a:rPr>
            </a:br>
            <a:r>
              <a:rPr lang="en-US" b="1" dirty="0">
                <a:solidFill>
                  <a:schemeClr val="lt1"/>
                </a:solidFill>
                <a:latin typeface="Calibri"/>
                <a:ea typeface="Calibri"/>
                <a:cs typeface="Calibri"/>
                <a:sym typeface="Calibri"/>
              </a:rPr>
              <a:t>We will get started shortly.</a:t>
            </a:r>
            <a:endParaRPr dirty="0">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29411"/>
              <a:buFont typeface="Times New Roman"/>
              <a:buNone/>
            </a:pPr>
            <a:r>
              <a:rPr lang="en-US" sz="3400" b="1" dirty="0">
                <a:latin typeface="Times New Roman" panose="02020603050405020304" pitchFamily="18" charset="0"/>
                <a:ea typeface="Arial"/>
                <a:cs typeface="Times New Roman" panose="02020603050405020304" pitchFamily="18" charset="0"/>
                <a:sym typeface="Arial"/>
              </a:rPr>
              <a:t>Causes of Colon Cancer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330036"/>
            <a:ext cx="10515600" cy="48018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Doctors are not certain what causes most colon cancers. </a:t>
            </a:r>
          </a:p>
          <a:p>
            <a:pPr marL="0" lvl="0" indent="0" algn="l" rtl="0">
              <a:lnSpc>
                <a:spcPct val="90000"/>
              </a:lnSpc>
              <a:spcBef>
                <a:spcPts val="0"/>
              </a:spcBef>
              <a:spcAft>
                <a:spcPts val="0"/>
              </a:spcAft>
              <a:buClr>
                <a:schemeClr val="dk1"/>
              </a:buClr>
              <a:buSzPct val="100000"/>
              <a:buNone/>
            </a:pPr>
            <a:endParaRPr lang="en-US"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Colon cancer happens when cells in the colon develop changes in their DNA. A cell’s DNA holds the instructions that tell the cells what to do. The changes tell the cells to multiply quickly. The changes let the cells continue living when healthy cells die as part of their natural lifecycle. </a:t>
            </a:r>
          </a:p>
          <a:p>
            <a:pPr marL="0" lvl="0" indent="0" algn="l" rtl="0">
              <a:lnSpc>
                <a:spcPct val="90000"/>
              </a:lnSpc>
              <a:spcBef>
                <a:spcPts val="0"/>
              </a:spcBef>
              <a:spcAft>
                <a:spcPts val="0"/>
              </a:spcAft>
              <a:buClr>
                <a:schemeClr val="dk1"/>
              </a:buClr>
              <a:buSzPct val="100000"/>
              <a:buNone/>
            </a:pPr>
            <a:endParaRPr lang="en-US"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This causes too many cells. The cells might form a mass called a tumor. The cells can invade and destroy healthy body tissue. In time, the cells can break away and spread to other parts of the body. When cancer spreads, it is called metastatic cancer. </a:t>
            </a:r>
          </a:p>
          <a:p>
            <a:pPr marL="0" lvl="0" indent="0" algn="l" rtl="0">
              <a:lnSpc>
                <a:spcPct val="90000"/>
              </a:lnSpc>
              <a:spcBef>
                <a:spcPts val="0"/>
              </a:spcBef>
              <a:spcAft>
                <a:spcPts val="0"/>
              </a:spcAft>
              <a:buClr>
                <a:schemeClr val="dk1"/>
              </a:buClr>
              <a:buSzPct val="100000"/>
              <a:buNone/>
            </a:pPr>
            <a:endParaRPr dirty="0">
              <a:latin typeface="Times New Roman" panose="02020603050405020304" pitchFamily="18" charset="0"/>
              <a:cs typeface="Times New Roman" panose="02020603050405020304" pitchFamily="18" charset="0"/>
            </a:endParaRPr>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Google Shape;262;p14" descr="Picture 7">
            <a:extLst>
              <a:ext uri="{FF2B5EF4-FFF2-40B4-BE49-F238E27FC236}">
                <a16:creationId xmlns:a16="http://schemas.microsoft.com/office/drawing/2014/main" id="{374A3C70-37A8-5061-F250-82CE60634BE1}"/>
              </a:ext>
            </a:extLst>
          </p:cNvPr>
          <p:cNvPicPr preferRelativeResize="0"/>
          <p:nvPr/>
        </p:nvPicPr>
        <p:blipFill rotWithShape="1">
          <a:blip r:embed="rId3">
            <a:alphaModFix/>
          </a:blip>
          <a:srcRect/>
          <a:stretch/>
        </p:blipFill>
        <p:spPr>
          <a:xfrm>
            <a:off x="10312095" y="5061649"/>
            <a:ext cx="1797414" cy="17963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1126432" y="423099"/>
            <a:ext cx="10515600" cy="983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dirty="0">
                <a:latin typeface="Times New Roman" panose="02020603050405020304" pitchFamily="18" charset="0"/>
                <a:ea typeface="Times New Roman"/>
                <a:cs typeface="Times New Roman" panose="02020603050405020304" pitchFamily="18" charset="0"/>
                <a:sym typeface="Times New Roman"/>
              </a:rPr>
              <a:t>Risk Factors of Colon Cancer </a:t>
            </a:r>
            <a:endParaRPr dirty="0">
              <a:latin typeface="Times New Roman" panose="02020603050405020304" pitchFamily="18" charset="0"/>
              <a:cs typeface="Times New Roman" panose="02020603050405020304" pitchFamily="18" charset="0"/>
            </a:endParaRPr>
          </a:p>
        </p:txBody>
      </p:sp>
      <p:sp>
        <p:nvSpPr>
          <p:cNvPr id="226" name="Google Shape;226;p11"/>
          <p:cNvSpPr txBox="1">
            <a:spLocks noGrp="1"/>
          </p:cNvSpPr>
          <p:nvPr>
            <p:ph type="body" idx="1"/>
          </p:nvPr>
        </p:nvSpPr>
        <p:spPr>
          <a:xfrm>
            <a:off x="1202630" y="1302327"/>
            <a:ext cx="10515600" cy="4896767"/>
          </a:xfrm>
          <a:prstGeom prst="rect">
            <a:avLst/>
          </a:prstGeom>
          <a:noFill/>
          <a:ln>
            <a:noFill/>
          </a:ln>
        </p:spPr>
        <p:txBody>
          <a:bodyPr spcFirstLastPara="1" wrap="square" lIns="91425" tIns="45700" rIns="91425" bIns="45700" anchor="t" anchorCtr="0">
            <a:normAutofit/>
          </a:bodyPr>
          <a:lstStyle/>
          <a:p>
            <a:pPr marL="342900">
              <a:buSzPct val="100000"/>
            </a:pPr>
            <a:r>
              <a:rPr lang="en-US" sz="2000" b="1" dirty="0">
                <a:latin typeface="Times New Roman"/>
                <a:cs typeface="Times New Roman"/>
                <a:sym typeface="Times New Roman"/>
              </a:rPr>
              <a:t>Older Age </a:t>
            </a:r>
            <a:r>
              <a:rPr lang="en-US" sz="2000" dirty="0">
                <a:latin typeface="Times New Roman"/>
                <a:cs typeface="Times New Roman"/>
                <a:sym typeface="Times New Roman"/>
              </a:rPr>
              <a:t> </a:t>
            </a:r>
            <a:endParaRPr lang="hu-HU"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Personal History of Colorectal Cancer or Polyps </a:t>
            </a:r>
            <a:endParaRPr lang="hu-HU"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Inflammatory Bowel Diseases </a:t>
            </a:r>
            <a:endParaRPr lang="en-US"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Inherited Syndromes </a:t>
            </a:r>
            <a:endParaRPr lang="hu-HU"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Family History of Colon Cancer</a:t>
            </a:r>
            <a:endParaRPr lang="hu-HU"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Not Exercising Regularly </a:t>
            </a:r>
            <a:r>
              <a:rPr lang="en-US" sz="2000" dirty="0">
                <a:latin typeface="Times New Roman"/>
                <a:cs typeface="Times New Roman"/>
                <a:sym typeface="Times New Roman"/>
              </a:rPr>
              <a:t> </a:t>
            </a:r>
            <a:endParaRPr lang="hu-HU"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Diabetes</a:t>
            </a:r>
            <a:r>
              <a:rPr lang="en-US" sz="2000" dirty="0">
                <a:latin typeface="Times New Roman"/>
                <a:cs typeface="Times New Roman"/>
                <a:sym typeface="Times New Roman"/>
              </a:rPr>
              <a:t> </a:t>
            </a:r>
            <a:endParaRPr lang="hu-HU" sz="2000" dirty="0">
              <a:latin typeface="Times New Roman"/>
              <a:cs typeface="Times New Roman"/>
              <a:sym typeface="Times New Roman"/>
            </a:endParaRPr>
          </a:p>
          <a:p>
            <a:pPr marL="342900">
              <a:buSzPct val="100000"/>
            </a:pPr>
            <a:r>
              <a:rPr lang="en-US" sz="2000" b="1" dirty="0">
                <a:latin typeface="Times New Roman"/>
                <a:cs typeface="Times New Roman"/>
                <a:sym typeface="Times New Roman"/>
              </a:rPr>
              <a:t>Smoking </a:t>
            </a:r>
            <a:r>
              <a:rPr lang="en-US" sz="2000" dirty="0">
                <a:latin typeface="Times New Roman"/>
                <a:cs typeface="Times New Roman"/>
                <a:sym typeface="Times New Roman"/>
              </a:rPr>
              <a:t> </a:t>
            </a:r>
            <a:endParaRPr lang="hu-HU" sz="2000" dirty="0">
              <a:latin typeface="Times New Roman"/>
              <a:cs typeface="Times New Roman"/>
              <a:sym typeface="Times New Roman"/>
            </a:endParaRPr>
          </a:p>
          <a:p>
            <a:pPr marL="342900">
              <a:buSzPct val="100000"/>
            </a:pPr>
            <a:r>
              <a:rPr lang="hu-HU" sz="2000" b="1" dirty="0">
                <a:latin typeface="Times New Roman"/>
                <a:cs typeface="Times New Roman"/>
                <a:sym typeface="Times New Roman"/>
              </a:rPr>
              <a:t>Eating habits</a:t>
            </a:r>
            <a:endParaRPr lang="en-US" sz="2000" b="1" dirty="0">
              <a:latin typeface="Times New Roman"/>
              <a:cs typeface="Times New Roman"/>
              <a:sym typeface="Times New Roman"/>
            </a:endParaRPr>
          </a:p>
          <a:p>
            <a:pPr marL="342900">
              <a:buSzPct val="100000"/>
            </a:pPr>
            <a:endParaRPr sz="2000" dirty="0"/>
          </a:p>
        </p:txBody>
      </p:sp>
      <p:sp>
        <p:nvSpPr>
          <p:cNvPr id="228" name="Google Shape;228;p11"/>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0" name="Google Shape;230;p11"/>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Google Shape;262;p14" descr="Picture 7">
            <a:extLst>
              <a:ext uri="{FF2B5EF4-FFF2-40B4-BE49-F238E27FC236}">
                <a16:creationId xmlns:a16="http://schemas.microsoft.com/office/drawing/2014/main" id="{3FAE9961-F350-695C-BAFB-970D154EBE3C}"/>
              </a:ext>
            </a:extLst>
          </p:cNvPr>
          <p:cNvPicPr preferRelativeResize="0"/>
          <p:nvPr/>
        </p:nvPicPr>
        <p:blipFill rotWithShape="1">
          <a:blip r:embed="rId3">
            <a:alphaModFix/>
          </a:blip>
          <a:srcRect/>
          <a:stretch/>
        </p:blipFill>
        <p:spPr>
          <a:xfrm>
            <a:off x="10676965" y="5365376"/>
            <a:ext cx="1432544" cy="1492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88054" y="457019"/>
            <a:ext cx="10515600" cy="860975"/>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ct val="129411"/>
              <a:buFont typeface="Times New Roman"/>
              <a:buNone/>
            </a:pPr>
            <a:r>
              <a:rPr lang="en-US" sz="3400" dirty="0">
                <a:latin typeface="Times New Roman" panose="02020603050405020304" pitchFamily="18" charset="0"/>
                <a:ea typeface="Arial"/>
                <a:cs typeface="Times New Roman" panose="02020603050405020304" pitchFamily="18" charset="0"/>
                <a:sym typeface="Arial"/>
              </a:rPr>
              <a:t>Prevention </a:t>
            </a:r>
            <a:endParaRPr sz="3400" dirty="0">
              <a:latin typeface="Times New Roman" panose="02020603050405020304" pitchFamily="18" charset="0"/>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0"/>
            <a:ext cx="4907946" cy="47171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2400" dirty="0">
                <a:latin typeface="Times New Roman" panose="02020603050405020304" pitchFamily="18" charset="0"/>
                <a:cs typeface="Times New Roman" panose="02020603050405020304" pitchFamily="18" charset="0"/>
              </a:rPr>
              <a:t>Doctors recommend that people with an average risk of colon cancer consider starting colon screening around age 45. People with an increased risk should think about starting screening sooner. People with an increased risk include those with a family history of colon cancer. </a:t>
            </a:r>
          </a:p>
          <a:p>
            <a:pPr marL="0" lvl="0" indent="0" algn="l" rtl="0">
              <a:lnSpc>
                <a:spcPct val="90000"/>
              </a:lnSpc>
              <a:spcBef>
                <a:spcPts val="0"/>
              </a:spcBef>
              <a:spcAft>
                <a:spcPts val="0"/>
              </a:spcAft>
              <a:buClr>
                <a:schemeClr val="dk1"/>
              </a:buClr>
              <a:buSzPct val="100000"/>
              <a:buNone/>
            </a:pPr>
            <a:endParaRPr lang="en-US" sz="24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2400" dirty="0">
                <a:latin typeface="Times New Roman" panose="02020603050405020304" pitchFamily="18" charset="0"/>
                <a:cs typeface="Times New Roman" panose="02020603050405020304" pitchFamily="18" charset="0"/>
              </a:rPr>
              <a:t>There are several different tests that are used for colon cancer screening. Talk about your options with your healthcare team. </a:t>
            </a:r>
            <a:endParaRPr sz="2400" dirty="0">
              <a:latin typeface="Times New Roman" panose="02020603050405020304" pitchFamily="18" charset="0"/>
              <a:cs typeface="Times New Roman" panose="02020603050405020304" pitchFamily="18" charset="0"/>
            </a:endParaRPr>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Google Shape;262;p14" descr="Picture 7">
            <a:extLst>
              <a:ext uri="{FF2B5EF4-FFF2-40B4-BE49-F238E27FC236}">
                <a16:creationId xmlns:a16="http://schemas.microsoft.com/office/drawing/2014/main" id="{5AEC22D0-3AE3-72BC-B5B2-C676C7A53F2D}"/>
              </a:ext>
            </a:extLst>
          </p:cNvPr>
          <p:cNvPicPr preferRelativeResize="0"/>
          <p:nvPr/>
        </p:nvPicPr>
        <p:blipFill rotWithShape="1">
          <a:blip r:embed="rId3">
            <a:alphaModFix/>
          </a:blip>
          <a:srcRect/>
          <a:stretch/>
        </p:blipFill>
        <p:spPr>
          <a:xfrm>
            <a:off x="0" y="5459552"/>
            <a:ext cx="1456327" cy="1398448"/>
          </a:xfrm>
          <a:prstGeom prst="rect">
            <a:avLst/>
          </a:prstGeom>
          <a:noFill/>
          <a:ln>
            <a:noFill/>
          </a:ln>
        </p:spPr>
      </p:pic>
      <p:pic>
        <p:nvPicPr>
          <p:cNvPr id="2050" name="Picture 2" descr="Colorectal cancer screening options - AGA GI Patient Center">
            <a:extLst>
              <a:ext uri="{FF2B5EF4-FFF2-40B4-BE49-F238E27FC236}">
                <a16:creationId xmlns:a16="http://schemas.microsoft.com/office/drawing/2014/main" id="{17484A7B-EA89-1D84-6015-385518B4D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762" y="835148"/>
            <a:ext cx="5294313" cy="512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37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88054" y="457202"/>
            <a:ext cx="1072353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600" dirty="0">
                <a:latin typeface="Times New Roman" panose="02020603050405020304" pitchFamily="18" charset="0"/>
                <a:ea typeface="Arial"/>
                <a:cs typeface="Times New Roman" panose="02020603050405020304" pitchFamily="18" charset="0"/>
                <a:sym typeface="Arial"/>
              </a:rPr>
              <a:t>Lifestyle Changes to Reduce the Risk of Colon Cancer</a:t>
            </a:r>
            <a:endParaRPr sz="3600" dirty="0">
              <a:latin typeface="Times New Roman" panose="02020603050405020304" pitchFamily="18" charset="0"/>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188054" y="1253331"/>
            <a:ext cx="10723530" cy="4351338"/>
          </a:xfrm>
          <a:prstGeom prst="rect">
            <a:avLst/>
          </a:prstGeom>
          <a:noFill/>
          <a:ln>
            <a:noFill/>
          </a:ln>
        </p:spPr>
        <p:txBody>
          <a:bodyPr spcFirstLastPara="1" wrap="square" lIns="91425" tIns="45700" rIns="91425" bIns="45700" anchor="t" anchorCtr="0">
            <a:noAutofit/>
          </a:bodyPr>
          <a:lstStyle/>
          <a:p>
            <a:pPr marL="342900">
              <a:spcBef>
                <a:spcPts val="0"/>
              </a:spcBef>
              <a:buSzPct val="100000"/>
            </a:pPr>
            <a:r>
              <a:rPr lang="en-US" sz="2400" b="1" dirty="0">
                <a:latin typeface="Times New Roman" panose="02020603050405020304" pitchFamily="18" charset="0"/>
                <a:cs typeface="Times New Roman" panose="02020603050405020304" pitchFamily="18" charset="0"/>
              </a:rPr>
              <a:t>Eat a Variety of Fruits, Vegetables, and Whole Grains </a:t>
            </a:r>
            <a:r>
              <a:rPr lang="en-US" sz="2400" dirty="0">
                <a:latin typeface="Times New Roman" panose="02020603050405020304" pitchFamily="18" charset="0"/>
                <a:cs typeface="Times New Roman" panose="02020603050405020304" pitchFamily="18" charset="0"/>
              </a:rPr>
              <a:t>- which contain vitamins, minerals, fiber, and antioxidants, which may help prevent cancer. </a:t>
            </a:r>
            <a:endParaRPr lang="hu-HU" sz="2400" dirty="0">
              <a:latin typeface="Times New Roman" panose="02020603050405020304" pitchFamily="18" charset="0"/>
              <a:cs typeface="Times New Roman" panose="02020603050405020304" pitchFamily="18" charset="0"/>
            </a:endParaRPr>
          </a:p>
          <a:p>
            <a:pPr marL="342900">
              <a:spcBef>
                <a:spcPts val="0"/>
              </a:spcBef>
              <a:buSzPct val="100000"/>
            </a:pPr>
            <a:r>
              <a:rPr lang="hu-HU" sz="2400" b="1" dirty="0">
                <a:latin typeface="Times New Roman" panose="02020603050405020304" pitchFamily="18" charset="0"/>
                <a:cs typeface="Times New Roman" panose="02020603050405020304" pitchFamily="18" charset="0"/>
              </a:rPr>
              <a:t>W</a:t>
            </a:r>
            <a:r>
              <a:rPr lang="en-US" sz="2400" b="1" dirty="0">
                <a:latin typeface="Times New Roman" panose="02020603050405020304" pitchFamily="18" charset="0"/>
                <a:cs typeface="Times New Roman" panose="02020603050405020304" pitchFamily="18" charset="0"/>
              </a:rPr>
              <a:t>hat not to eat</a:t>
            </a:r>
            <a:r>
              <a:rPr lang="hu-H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a:spcBef>
                <a:spcPts val="0"/>
              </a:spcBef>
              <a:buSzPct val="100000"/>
            </a:pPr>
            <a:r>
              <a:rPr lang="en-US" sz="2400" b="1" dirty="0">
                <a:latin typeface="Times New Roman" panose="02020603050405020304" pitchFamily="18" charset="0"/>
                <a:cs typeface="Times New Roman" panose="02020603050405020304" pitchFamily="18" charset="0"/>
              </a:rPr>
              <a:t>Drink Alcohol in Moderation, If at All </a:t>
            </a:r>
            <a:r>
              <a:rPr lang="en-US" sz="2400" dirty="0">
                <a:latin typeface="Times New Roman" panose="02020603050405020304" pitchFamily="18" charset="0"/>
                <a:cs typeface="Times New Roman" panose="02020603050405020304" pitchFamily="18" charset="0"/>
              </a:rPr>
              <a:t>– If you choose to drink, limit the amount you drink to no more than one drink a day for women and two for men. </a:t>
            </a:r>
          </a:p>
          <a:p>
            <a:pPr marL="342900">
              <a:spcBef>
                <a:spcPts val="0"/>
              </a:spcBef>
              <a:buSzPct val="100000"/>
            </a:pPr>
            <a:r>
              <a:rPr lang="en-US" sz="2400" b="1" dirty="0">
                <a:latin typeface="Times New Roman" panose="02020603050405020304" pitchFamily="18" charset="0"/>
                <a:cs typeface="Times New Roman" panose="02020603050405020304" pitchFamily="18" charset="0"/>
              </a:rPr>
              <a:t>Stop Smoking </a:t>
            </a:r>
            <a:r>
              <a:rPr lang="en-US" sz="2400" dirty="0">
                <a:latin typeface="Times New Roman" panose="02020603050405020304" pitchFamily="18" charset="0"/>
                <a:cs typeface="Times New Roman" panose="02020603050405020304" pitchFamily="18" charset="0"/>
              </a:rPr>
              <a:t>– Talk to your healthcare team about ways to quit. </a:t>
            </a:r>
          </a:p>
          <a:p>
            <a:pPr marL="342900">
              <a:spcBef>
                <a:spcPts val="0"/>
              </a:spcBef>
              <a:buSzPct val="100000"/>
            </a:pPr>
            <a:r>
              <a:rPr lang="en-US" sz="2400" b="1" dirty="0">
                <a:latin typeface="Times New Roman" panose="02020603050405020304" pitchFamily="18" charset="0"/>
                <a:cs typeface="Times New Roman" panose="02020603050405020304" pitchFamily="18" charset="0"/>
              </a:rPr>
              <a:t>Exercise Most Days of the Week </a:t>
            </a:r>
            <a:r>
              <a:rPr lang="en-US" sz="2400" dirty="0">
                <a:latin typeface="Times New Roman" panose="02020603050405020304" pitchFamily="18" charset="0"/>
                <a:cs typeface="Times New Roman" panose="02020603050405020304" pitchFamily="18" charset="0"/>
              </a:rPr>
              <a:t>– Try to get in at least 30 minutes of exercise on most days. If you have been inactive, start slow and build up gradually to 30 minutes. </a:t>
            </a:r>
          </a:p>
          <a:p>
            <a:pPr marL="342900">
              <a:spcBef>
                <a:spcPts val="0"/>
              </a:spcBef>
              <a:buSzPct val="100000"/>
            </a:pPr>
            <a:r>
              <a:rPr lang="en-US" sz="2400" b="1" dirty="0">
                <a:latin typeface="Times New Roman" panose="02020603050405020304" pitchFamily="18" charset="0"/>
                <a:cs typeface="Times New Roman" panose="02020603050405020304" pitchFamily="18" charset="0"/>
              </a:rPr>
              <a:t>Maintain a Healthy Weight </a:t>
            </a:r>
            <a:r>
              <a:rPr lang="en-US" sz="2400" dirty="0">
                <a:latin typeface="Times New Roman" panose="02020603050405020304" pitchFamily="18" charset="0"/>
                <a:cs typeface="Times New Roman" panose="02020603050405020304" pitchFamily="18" charset="0"/>
              </a:rPr>
              <a:t>– If you are at a healthy weight, work to maintain it by combining a healthy diet with daily exercise. If you need to lose weight, ask your healthcare team about healthy ways to achieve your goal. </a:t>
            </a:r>
          </a:p>
        </p:txBody>
      </p:sp>
      <p:sp>
        <p:nvSpPr>
          <p:cNvPr id="194" name="Google Shape;194;p9"/>
          <p:cNvSpPr txBox="1">
            <a:spLocks noGrp="1"/>
          </p:cNvSpPr>
          <p:nvPr>
            <p:ph type="body" idx="2"/>
          </p:nvPr>
        </p:nvSpPr>
        <p:spPr>
          <a:xfrm>
            <a:off x="12508992" y="3428999"/>
            <a:ext cx="2875103" cy="16936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dirty="0"/>
          </a:p>
        </p:txBody>
      </p:sp>
    </p:spTree>
    <p:extLst>
      <p:ext uri="{BB962C8B-B14F-4D97-AF65-F5344CB8AC3E}">
        <p14:creationId xmlns:p14="http://schemas.microsoft.com/office/powerpoint/2010/main" val="183299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116856" y="726982"/>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Times New Roman" panose="02020603050405020304" pitchFamily="18" charset="0"/>
                <a:ea typeface="Arial"/>
                <a:cs typeface="Times New Roman" panose="02020603050405020304" pitchFamily="18" charset="0"/>
                <a:sym typeface="Arial"/>
              </a:rPr>
              <a:t>CASE STUDY</a:t>
            </a:r>
            <a:endParaRPr dirty="0">
              <a:latin typeface="Times New Roman" panose="02020603050405020304" pitchFamily="18" charset="0"/>
              <a:cs typeface="Times New Roman" panose="02020603050405020304" pitchFamily="18" charset="0"/>
            </a:endParaRPr>
          </a:p>
        </p:txBody>
      </p:sp>
      <p:sp>
        <p:nvSpPr>
          <p:cNvPr id="257" name="Google Shape;257;p14"/>
          <p:cNvSpPr txBox="1">
            <a:spLocks noGrp="1"/>
          </p:cNvSpPr>
          <p:nvPr>
            <p:ph type="body" idx="1"/>
          </p:nvPr>
        </p:nvSpPr>
        <p:spPr>
          <a:xfrm>
            <a:off x="1116856" y="1495930"/>
            <a:ext cx="7887807" cy="5170808"/>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600"/>
              </a:spcBef>
              <a:buClrTx/>
              <a:buSzTx/>
              <a:buNone/>
            </a:pPr>
            <a:r>
              <a:rPr lang="en-US" sz="1500" b="1" kern="1200" dirty="0">
                <a:solidFill>
                  <a:prstClr val="black"/>
                </a:solidFill>
                <a:latin typeface="Times New Roman" panose="02020603050405020304" pitchFamily="18" charset="0"/>
                <a:ea typeface="+mn-ea"/>
                <a:cs typeface="Times New Roman" panose="02020603050405020304" pitchFamily="18" charset="0"/>
              </a:rPr>
              <a:t>Patient</a:t>
            </a:r>
            <a:r>
              <a:rPr lang="en-US" sz="1500" kern="1200" dirty="0">
                <a:solidFill>
                  <a:prstClr val="black"/>
                </a:solidFill>
                <a:latin typeface="Times New Roman" panose="02020603050405020304" pitchFamily="18" charset="0"/>
                <a:ea typeface="+mn-ea"/>
                <a:cs typeface="Times New Roman" panose="02020603050405020304" pitchFamily="18" charset="0"/>
              </a:rPr>
              <a:t>: </a:t>
            </a:r>
            <a:r>
              <a:rPr lang="hu-HU" sz="1500" kern="1200" dirty="0">
                <a:solidFill>
                  <a:prstClr val="black"/>
                </a:solidFill>
                <a:latin typeface="Times New Roman" panose="02020603050405020304" pitchFamily="18" charset="0"/>
                <a:ea typeface="+mn-ea"/>
                <a:cs typeface="Times New Roman" panose="02020603050405020304" pitchFamily="18" charset="0"/>
              </a:rPr>
              <a:t>Male </a:t>
            </a:r>
            <a:endParaRPr lang="en-US" sz="1500" kern="1200" dirty="0">
              <a:solidFill>
                <a:prstClr val="black"/>
              </a:solidFill>
              <a:latin typeface="Times New Roman" panose="02020603050405020304" pitchFamily="18" charset="0"/>
              <a:ea typeface="+mn-ea"/>
              <a:cs typeface="Times New Roman" panose="02020603050405020304" pitchFamily="18" charset="0"/>
            </a:endParaRPr>
          </a:p>
          <a:p>
            <a:pPr marL="0" lvl="0" indent="0">
              <a:lnSpc>
                <a:spcPct val="100000"/>
              </a:lnSpc>
              <a:spcBef>
                <a:spcPts val="600"/>
              </a:spcBef>
              <a:buClrTx/>
              <a:buSzTx/>
              <a:buNone/>
            </a:pPr>
            <a:r>
              <a:rPr lang="en-US" sz="1500" b="1" kern="1200" dirty="0">
                <a:solidFill>
                  <a:prstClr val="black"/>
                </a:solidFill>
                <a:latin typeface="Times New Roman" panose="02020603050405020304" pitchFamily="18" charset="0"/>
                <a:ea typeface="+mn-ea"/>
                <a:cs typeface="Times New Roman" panose="02020603050405020304" pitchFamily="18" charset="0"/>
              </a:rPr>
              <a:t>Age</a:t>
            </a:r>
            <a:r>
              <a:rPr lang="en-US" sz="1500" kern="1200" dirty="0">
                <a:solidFill>
                  <a:prstClr val="black"/>
                </a:solidFill>
                <a:latin typeface="Times New Roman" panose="02020603050405020304" pitchFamily="18" charset="0"/>
                <a:ea typeface="+mn-ea"/>
                <a:cs typeface="Times New Roman" panose="02020603050405020304" pitchFamily="18" charset="0"/>
              </a:rPr>
              <a:t>: </a:t>
            </a:r>
            <a:r>
              <a:rPr lang="hu-HU" sz="1500" kern="1200" dirty="0">
                <a:solidFill>
                  <a:prstClr val="black"/>
                </a:solidFill>
                <a:latin typeface="Times New Roman" panose="02020603050405020304" pitchFamily="18" charset="0"/>
                <a:ea typeface="+mn-ea"/>
                <a:cs typeface="Times New Roman" panose="02020603050405020304" pitchFamily="18" charset="0"/>
              </a:rPr>
              <a:t>58</a:t>
            </a:r>
            <a:r>
              <a:rPr lang="en-US" sz="1500" kern="1200" dirty="0">
                <a:solidFill>
                  <a:prstClr val="black"/>
                </a:solidFill>
                <a:latin typeface="Times New Roman" panose="02020603050405020304" pitchFamily="18" charset="0"/>
                <a:ea typeface="+mn-ea"/>
                <a:cs typeface="Times New Roman" panose="02020603050405020304" pitchFamily="18" charset="0"/>
              </a:rPr>
              <a:t> year old</a:t>
            </a:r>
          </a:p>
          <a:p>
            <a:pPr marL="0" lvl="0" indent="0">
              <a:lnSpc>
                <a:spcPct val="100000"/>
              </a:lnSpc>
              <a:spcBef>
                <a:spcPts val="600"/>
              </a:spcBef>
              <a:buClrTx/>
              <a:buSzTx/>
              <a:buNone/>
            </a:pPr>
            <a:r>
              <a:rPr lang="en-US" sz="1500" b="1" kern="1200" dirty="0">
                <a:solidFill>
                  <a:prstClr val="black"/>
                </a:solidFill>
                <a:latin typeface="Times New Roman" panose="02020603050405020304" pitchFamily="18" charset="0"/>
                <a:ea typeface="+mn-ea"/>
                <a:cs typeface="Times New Roman" panose="02020603050405020304" pitchFamily="18" charset="0"/>
              </a:rPr>
              <a:t>Family history:</a:t>
            </a:r>
          </a:p>
          <a:p>
            <a:pPr marL="228600" lvl="0" indent="-228600" fontAlgn="base">
              <a:buClrTx/>
              <a:buSzTx/>
              <a:buFont typeface="Arial" panose="020B0604020202020204" pitchFamily="34" charset="0"/>
              <a:buChar char="•"/>
            </a:pPr>
            <a:r>
              <a:rPr lang="hu-HU" sz="1500" kern="1200" dirty="0">
                <a:solidFill>
                  <a:srgbClr val="000000"/>
                </a:solidFill>
                <a:latin typeface="Times New Roman" panose="02020603050405020304" pitchFamily="18" charset="0"/>
                <a:ea typeface="+mn-ea"/>
                <a:cs typeface="Times New Roman" panose="02020603050405020304" pitchFamily="18" charset="0"/>
              </a:rPr>
              <a:t>He </a:t>
            </a:r>
            <a:r>
              <a:rPr lang="en-US" sz="1500" kern="1200" dirty="0">
                <a:solidFill>
                  <a:srgbClr val="000000"/>
                </a:solidFill>
                <a:latin typeface="Times New Roman" panose="02020603050405020304" pitchFamily="18" charset="0"/>
                <a:ea typeface="+mn-ea"/>
                <a:cs typeface="Times New Roman" panose="02020603050405020304" pitchFamily="18" charset="0"/>
              </a:rPr>
              <a:t>has a history of hypertension, which is well-controlled with medications</a:t>
            </a:r>
            <a:r>
              <a:rPr lang="hu-HU" sz="1500" kern="1200" dirty="0">
                <a:solidFill>
                  <a:srgbClr val="000000"/>
                </a:solidFill>
                <a:latin typeface="Times New Roman" panose="02020603050405020304" pitchFamily="18" charset="0"/>
                <a:ea typeface="+mn-ea"/>
                <a:cs typeface="Times New Roman" panose="02020603050405020304" pitchFamily="18" charset="0"/>
              </a:rPr>
              <a:t>. </a:t>
            </a:r>
          </a:p>
          <a:p>
            <a:pPr marL="228600" lvl="0" indent="-228600" fontAlgn="base">
              <a:buClrTx/>
              <a:buSzTx/>
              <a:buFont typeface="Arial" panose="020B0604020202020204" pitchFamily="34" charset="0"/>
              <a:buChar char="•"/>
            </a:pPr>
            <a:r>
              <a:rPr lang="hu-HU" sz="1500" kern="1200" dirty="0">
                <a:solidFill>
                  <a:srgbClr val="000000"/>
                </a:solidFill>
                <a:latin typeface="Times New Roman" panose="02020603050405020304" pitchFamily="18" charset="0"/>
                <a:ea typeface="+mn-ea"/>
                <a:cs typeface="Times New Roman" panose="02020603050405020304" pitchFamily="18" charset="0"/>
              </a:rPr>
              <a:t>He </a:t>
            </a:r>
            <a:r>
              <a:rPr lang="en-US" sz="1500" kern="1200" dirty="0">
                <a:solidFill>
                  <a:srgbClr val="000000"/>
                </a:solidFill>
                <a:latin typeface="Times New Roman" panose="02020603050405020304" pitchFamily="18" charset="0"/>
                <a:ea typeface="+mn-ea"/>
                <a:cs typeface="Times New Roman" panose="02020603050405020304" pitchFamily="18" charset="0"/>
              </a:rPr>
              <a:t>has a history of smoking for 30 years and a family history of colon cancer.</a:t>
            </a:r>
            <a:endParaRPr lang="hu-HU" sz="15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fontAlgn="base">
              <a:buClrTx/>
              <a:buSzTx/>
              <a:buFont typeface="Arial" panose="020B0604020202020204" pitchFamily="34" charset="0"/>
              <a:buChar char="•"/>
            </a:pPr>
            <a:r>
              <a:rPr lang="hu-HU" sz="1500" kern="1200" dirty="0">
                <a:solidFill>
                  <a:srgbClr val="000000"/>
                </a:solidFill>
                <a:latin typeface="Times New Roman" panose="02020603050405020304" pitchFamily="18" charset="0"/>
                <a:ea typeface="+mn-ea"/>
                <a:cs typeface="Times New Roman" panose="02020603050405020304" pitchFamily="18" charset="0"/>
              </a:rPr>
              <a:t>He</a:t>
            </a:r>
            <a:r>
              <a:rPr lang="en-US" sz="1500" kern="1200" dirty="0">
                <a:solidFill>
                  <a:srgbClr val="000000"/>
                </a:solidFill>
                <a:latin typeface="Times New Roman" panose="02020603050405020304" pitchFamily="18" charset="0"/>
                <a:ea typeface="+mn-ea"/>
                <a:cs typeface="Times New Roman" panose="02020603050405020304" pitchFamily="18" charset="0"/>
              </a:rPr>
              <a:t> complains of abdominal pain, changes in bowel habits</a:t>
            </a:r>
            <a:r>
              <a:rPr lang="hu-HU" sz="1500" kern="1200" dirty="0">
                <a:solidFill>
                  <a:srgbClr val="000000"/>
                </a:solidFill>
                <a:latin typeface="Times New Roman" panose="02020603050405020304" pitchFamily="18" charset="0"/>
                <a:ea typeface="+mn-ea"/>
                <a:cs typeface="Times New Roman" panose="02020603050405020304" pitchFamily="18" charset="0"/>
              </a:rPr>
              <a:t> (diarrhea and constipation)</a:t>
            </a:r>
            <a:r>
              <a:rPr lang="en-US" sz="1500" kern="1200" dirty="0">
                <a:solidFill>
                  <a:srgbClr val="000000"/>
                </a:solidFill>
                <a:latin typeface="Times New Roman" panose="02020603050405020304" pitchFamily="18" charset="0"/>
                <a:ea typeface="+mn-ea"/>
                <a:cs typeface="Times New Roman" panose="02020603050405020304" pitchFamily="18" charset="0"/>
              </a:rPr>
              <a:t>, and rectal bleeding over the past </a:t>
            </a:r>
            <a:r>
              <a:rPr lang="hu-HU" sz="1500" kern="1200" dirty="0">
                <a:solidFill>
                  <a:srgbClr val="000000"/>
                </a:solidFill>
                <a:latin typeface="Times New Roman" panose="02020603050405020304" pitchFamily="18" charset="0"/>
                <a:ea typeface="+mn-ea"/>
                <a:cs typeface="Times New Roman" panose="02020603050405020304" pitchFamily="18" charset="0"/>
              </a:rPr>
              <a:t>three</a:t>
            </a:r>
            <a:r>
              <a:rPr lang="en-US" sz="1500" kern="1200" dirty="0">
                <a:solidFill>
                  <a:srgbClr val="000000"/>
                </a:solidFill>
                <a:latin typeface="Times New Roman" panose="02020603050405020304" pitchFamily="18" charset="0"/>
                <a:ea typeface="+mn-ea"/>
                <a:cs typeface="Times New Roman" panose="02020603050405020304" pitchFamily="18" charset="0"/>
              </a:rPr>
              <a:t> months. He also reports fatigue and unexplained weight loss of 10</a:t>
            </a:r>
            <a:r>
              <a:rPr lang="hu-HU" sz="1500" kern="1200" dirty="0">
                <a:solidFill>
                  <a:srgbClr val="000000"/>
                </a:solidFill>
                <a:latin typeface="Times New Roman" panose="02020603050405020304" pitchFamily="18" charset="0"/>
                <a:ea typeface="+mn-ea"/>
                <a:cs typeface="Times New Roman" panose="02020603050405020304" pitchFamily="18" charset="0"/>
              </a:rPr>
              <a:t> kilograms</a:t>
            </a:r>
            <a:r>
              <a:rPr lang="en-US" sz="1500" kern="1200" dirty="0">
                <a:solidFill>
                  <a:srgbClr val="000000"/>
                </a:solidFill>
                <a:latin typeface="Times New Roman" panose="02020603050405020304" pitchFamily="18" charset="0"/>
                <a:ea typeface="+mn-ea"/>
                <a:cs typeface="Times New Roman" panose="02020603050405020304" pitchFamily="18" charset="0"/>
              </a:rPr>
              <a:t> over the last </a:t>
            </a:r>
            <a:r>
              <a:rPr lang="hu-HU" sz="1500" kern="1200" dirty="0">
                <a:solidFill>
                  <a:srgbClr val="000000"/>
                </a:solidFill>
                <a:latin typeface="Times New Roman" panose="02020603050405020304" pitchFamily="18" charset="0"/>
                <a:ea typeface="+mn-ea"/>
                <a:cs typeface="Times New Roman" panose="02020603050405020304" pitchFamily="18" charset="0"/>
              </a:rPr>
              <a:t>four</a:t>
            </a:r>
            <a:r>
              <a:rPr lang="en-US" sz="1500" kern="1200" dirty="0">
                <a:solidFill>
                  <a:srgbClr val="000000"/>
                </a:solidFill>
                <a:latin typeface="Times New Roman" panose="02020603050405020304" pitchFamily="18" charset="0"/>
                <a:ea typeface="+mn-ea"/>
                <a:cs typeface="Times New Roman" panose="02020603050405020304" pitchFamily="18" charset="0"/>
              </a:rPr>
              <a:t> months.</a:t>
            </a:r>
            <a:endParaRPr lang="hu-HU" sz="15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fontAlgn="base">
              <a:buClrTx/>
              <a:buSzTx/>
              <a:buFont typeface="Arial" panose="020B0604020202020204" pitchFamily="34" charset="0"/>
              <a:buChar char="•"/>
            </a:pPr>
            <a:endParaRPr lang="hu-HU" sz="15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fontAlgn="base">
              <a:spcBef>
                <a:spcPts val="0"/>
              </a:spcBef>
              <a:buClrTx/>
              <a:buSzTx/>
              <a:buFont typeface="Arial" panose="020B0604020202020204" pitchFamily="34" charset="0"/>
              <a:buChar char="•"/>
            </a:pPr>
            <a:r>
              <a:rPr lang="en-US" sz="1600" b="1" kern="1200" dirty="0">
                <a:solidFill>
                  <a:srgbClr val="000000"/>
                </a:solidFill>
                <a:latin typeface="Times New Roman" panose="02020603050405020304" pitchFamily="18" charset="0"/>
                <a:cs typeface="Times New Roman" panose="02020603050405020304" pitchFamily="18" charset="0"/>
              </a:rPr>
              <a:t>Colonoscopy:</a:t>
            </a:r>
            <a:r>
              <a:rPr lang="en-US" sz="1600" kern="1200" dirty="0">
                <a:solidFill>
                  <a:srgbClr val="000000"/>
                </a:solidFill>
                <a:latin typeface="Times New Roman" panose="02020603050405020304" pitchFamily="18" charset="0"/>
                <a:cs typeface="Times New Roman" panose="02020603050405020304" pitchFamily="18" charset="0"/>
              </a:rPr>
              <a:t> This shows a large, obstructing mass in the sigmoid colon. Biopsies are taken.</a:t>
            </a:r>
            <a:endParaRPr lang="hu-HU" sz="1600" kern="1200" dirty="0">
              <a:solidFill>
                <a:srgbClr val="000000"/>
              </a:solidFill>
              <a:latin typeface="Times New Roman" panose="02020603050405020304" pitchFamily="18" charset="0"/>
              <a:cs typeface="Times New Roman" panose="02020603050405020304" pitchFamily="18" charset="0"/>
            </a:endParaRPr>
          </a:p>
          <a:p>
            <a:pPr marL="0" lvl="0" indent="0" fontAlgn="base">
              <a:spcBef>
                <a:spcPts val="0"/>
              </a:spcBef>
              <a:buClrTx/>
              <a:buSzTx/>
              <a:buNone/>
            </a:pPr>
            <a:endParaRPr lang="en-US" sz="1600" kern="1200" dirty="0">
              <a:solidFill>
                <a:srgbClr val="000000"/>
              </a:solidFill>
              <a:latin typeface="Times New Roman" panose="02020603050405020304" pitchFamily="18" charset="0"/>
              <a:cs typeface="Times New Roman" panose="02020603050405020304" pitchFamily="18" charset="0"/>
            </a:endParaRPr>
          </a:p>
          <a:p>
            <a:pPr marL="228600" lvl="0" indent="-228600" fontAlgn="base">
              <a:spcBef>
                <a:spcPts val="0"/>
              </a:spcBef>
              <a:buClrTx/>
              <a:buSzTx/>
              <a:buFont typeface="Arial" panose="020B0604020202020204" pitchFamily="34" charset="0"/>
              <a:buChar char="•"/>
            </a:pPr>
            <a:r>
              <a:rPr lang="en-US" sz="1600" b="1" kern="1200" dirty="0">
                <a:solidFill>
                  <a:srgbClr val="000000"/>
                </a:solidFill>
                <a:latin typeface="Times New Roman" panose="02020603050405020304" pitchFamily="18" charset="0"/>
                <a:cs typeface="Times New Roman" panose="02020603050405020304" pitchFamily="18" charset="0"/>
              </a:rPr>
              <a:t>Biopsy</a:t>
            </a:r>
            <a:r>
              <a:rPr lang="en-US" sz="1600" kern="1200" dirty="0">
                <a:solidFill>
                  <a:srgbClr val="000000"/>
                </a:solidFill>
                <a:latin typeface="Times New Roman" panose="02020603050405020304" pitchFamily="18" charset="0"/>
                <a:cs typeface="Times New Roman" panose="02020603050405020304" pitchFamily="18" charset="0"/>
              </a:rPr>
              <a:t>: Histopathological analysis of the biopsy confirms the presence of adenocarcinoma in the sigmoid colon.</a:t>
            </a:r>
            <a:endParaRPr lang="hu-HU" sz="1600" kern="1200" dirty="0">
              <a:solidFill>
                <a:srgbClr val="000000"/>
              </a:solidFill>
              <a:latin typeface="Times New Roman" panose="02020603050405020304" pitchFamily="18" charset="0"/>
              <a:cs typeface="Times New Roman" panose="02020603050405020304" pitchFamily="18" charset="0"/>
            </a:endParaRPr>
          </a:p>
          <a:p>
            <a:pPr marL="0" lvl="0" indent="0" fontAlgn="base">
              <a:spcBef>
                <a:spcPts val="0"/>
              </a:spcBef>
              <a:buClrTx/>
              <a:buSzTx/>
              <a:buNone/>
            </a:pPr>
            <a:endParaRPr lang="en-US" sz="1600" kern="1200" dirty="0">
              <a:solidFill>
                <a:srgbClr val="000000"/>
              </a:solidFill>
              <a:latin typeface="Times New Roman" panose="02020603050405020304" pitchFamily="18" charset="0"/>
              <a:cs typeface="Times New Roman" panose="02020603050405020304" pitchFamily="18" charset="0"/>
            </a:endParaRPr>
          </a:p>
          <a:p>
            <a:pPr marL="228600" lvl="0" indent="-228600" fontAlgn="base">
              <a:spcBef>
                <a:spcPts val="0"/>
              </a:spcBef>
              <a:buClrTx/>
              <a:buSzTx/>
              <a:buFont typeface="Arial" panose="020B0604020202020204" pitchFamily="34" charset="0"/>
              <a:buChar char="•"/>
            </a:pPr>
            <a:r>
              <a:rPr lang="en-US" sz="1600" b="1" kern="1200" dirty="0">
                <a:solidFill>
                  <a:srgbClr val="000000"/>
                </a:solidFill>
                <a:latin typeface="Times New Roman" panose="02020603050405020304" pitchFamily="18" charset="0"/>
                <a:cs typeface="Times New Roman" panose="02020603050405020304" pitchFamily="18" charset="0"/>
              </a:rPr>
              <a:t>Diagnosis</a:t>
            </a:r>
            <a:r>
              <a:rPr lang="en-US" sz="1600" kern="1200" dirty="0">
                <a:solidFill>
                  <a:srgbClr val="000000"/>
                </a:solidFill>
                <a:latin typeface="Times New Roman" panose="02020603050405020304" pitchFamily="18" charset="0"/>
                <a:cs typeface="Times New Roman" panose="02020603050405020304" pitchFamily="18" charset="0"/>
              </a:rPr>
              <a:t>: Stage II colon carcinoma, specifically adenocarcinoma of the sigmoid colon. The cancerous growth has not yet invaded nearby lymph nodes or distant organs.</a:t>
            </a:r>
          </a:p>
          <a:p>
            <a:pPr marL="228600" lvl="0" indent="-228600" fontAlgn="base">
              <a:buClrTx/>
              <a:buSzTx/>
              <a:buFont typeface="Arial" panose="020B0604020202020204" pitchFamily="34" charset="0"/>
              <a:buChar char="•"/>
            </a:pPr>
            <a:endParaRPr lang="hu-HU" sz="1500" kern="1200" dirty="0">
              <a:solidFill>
                <a:srgbClr val="000000"/>
              </a:solidFill>
              <a:latin typeface="Times New Roman" panose="02020603050405020304" pitchFamily="18" charset="0"/>
              <a:ea typeface="+mn-ea"/>
              <a:cs typeface="Times New Roman" panose="02020603050405020304" pitchFamily="18" charset="0"/>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41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116856" y="726982"/>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Times New Roman" panose="02020603050405020304" pitchFamily="18" charset="0"/>
                <a:ea typeface="Arial"/>
                <a:cs typeface="Times New Roman" panose="02020603050405020304" pitchFamily="18" charset="0"/>
                <a:sym typeface="Arial"/>
              </a:rPr>
              <a:t>CASE STUDY</a:t>
            </a:r>
            <a:endParaRPr dirty="0">
              <a:latin typeface="Times New Roman" panose="02020603050405020304" pitchFamily="18" charset="0"/>
              <a:cs typeface="Times New Roman" panose="02020603050405020304" pitchFamily="18" charset="0"/>
            </a:endParaRPr>
          </a:p>
        </p:txBody>
      </p:sp>
      <p:sp>
        <p:nvSpPr>
          <p:cNvPr id="257" name="Google Shape;257;p14"/>
          <p:cNvSpPr txBox="1">
            <a:spLocks noGrp="1"/>
          </p:cNvSpPr>
          <p:nvPr>
            <p:ph type="body" idx="1"/>
          </p:nvPr>
        </p:nvSpPr>
        <p:spPr>
          <a:xfrm>
            <a:off x="1116856" y="1560918"/>
            <a:ext cx="7887807" cy="5170808"/>
          </a:xfrm>
          <a:prstGeom prst="rect">
            <a:avLst/>
          </a:prstGeom>
          <a:noFill/>
          <a:ln>
            <a:noFill/>
          </a:ln>
        </p:spPr>
        <p:txBody>
          <a:bodyPr spcFirstLastPara="1" wrap="square" lIns="91425" tIns="45700" rIns="91425" bIns="45700" anchor="t" anchorCtr="0">
            <a:normAutofit/>
          </a:bodyPr>
          <a:lstStyle/>
          <a:p>
            <a:pPr marL="0" lvl="0" indent="0" fontAlgn="base">
              <a:spcBef>
                <a:spcPts val="0"/>
              </a:spcBef>
              <a:buClrTx/>
              <a:buSzTx/>
              <a:buNone/>
            </a:pPr>
            <a:endParaRPr lang="hu-HU" sz="18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fontAlgn="base">
              <a:buClrTx/>
              <a:buSzTx/>
              <a:buFont typeface="Arial" panose="020B0604020202020204" pitchFamily="34" charset="0"/>
              <a:buChar char="•"/>
            </a:pPr>
            <a:r>
              <a:rPr lang="en-US" sz="1800" kern="1200" dirty="0">
                <a:solidFill>
                  <a:srgbClr val="000000"/>
                </a:solidFill>
                <a:latin typeface="Times New Roman" panose="02020603050405020304" pitchFamily="18" charset="0"/>
                <a:ea typeface="+mn-ea"/>
                <a:cs typeface="Times New Roman" panose="02020603050405020304" pitchFamily="18" charset="0"/>
              </a:rPr>
              <a:t>We met for the first time after </a:t>
            </a:r>
            <a:r>
              <a:rPr lang="hu-HU" sz="1800" kern="1200" dirty="0">
                <a:solidFill>
                  <a:srgbClr val="000000"/>
                </a:solidFill>
                <a:latin typeface="Times New Roman" panose="02020603050405020304" pitchFamily="18" charset="0"/>
                <a:ea typeface="+mn-ea"/>
                <a:cs typeface="Times New Roman" panose="02020603050405020304" pitchFamily="18" charset="0"/>
              </a:rPr>
              <a:t>8</a:t>
            </a:r>
            <a:r>
              <a:rPr lang="en-US" sz="1800" kern="1200" dirty="0">
                <a:solidFill>
                  <a:srgbClr val="000000"/>
                </a:solidFill>
                <a:latin typeface="Times New Roman" panose="02020603050405020304" pitchFamily="18" charset="0"/>
                <a:ea typeface="+mn-ea"/>
                <a:cs typeface="Times New Roman" panose="02020603050405020304" pitchFamily="18" charset="0"/>
              </a:rPr>
              <a:t> chemotherapy treatments. Then the following complaints appeared as side effects of the treatment:</a:t>
            </a:r>
          </a:p>
          <a:p>
            <a:pPr marL="0" lvl="0" indent="0">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    </a:t>
            </a:r>
            <a:r>
              <a:rPr lang="en-US" sz="1800" kern="1200" dirty="0">
                <a:solidFill>
                  <a:srgbClr val="000000"/>
                </a:solidFill>
                <a:latin typeface="Times New Roman" panose="02020603050405020304" pitchFamily="18" charset="0"/>
                <a:ea typeface="+mn-ea"/>
                <a:cs typeface="Times New Roman" panose="02020603050405020304" pitchFamily="18" charset="0"/>
              </a:rPr>
              <a:t>general weakness, diarrhea, nausea, vomiting, malaise</a:t>
            </a:r>
            <a:r>
              <a:rPr lang="hu-HU" sz="1800" kern="1200" dirty="0">
                <a:solidFill>
                  <a:srgbClr val="000000"/>
                </a:solidFill>
                <a:latin typeface="Times New Roman" panose="02020603050405020304" pitchFamily="18" charset="0"/>
                <a:ea typeface="+mn-ea"/>
                <a:cs typeface="Times New Roman" panose="02020603050405020304" pitchFamily="18" charset="0"/>
              </a:rPr>
              <a:t>,</a:t>
            </a:r>
          </a:p>
          <a:p>
            <a:pPr marL="0" lvl="0" indent="0" fontAlgn="base">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Lab tests</a:t>
            </a:r>
            <a:r>
              <a:rPr lang="en-US" sz="1800" kern="1200" dirty="0">
                <a:solidFill>
                  <a:srgbClr val="000000"/>
                </a:solidFill>
                <a:latin typeface="Times New Roman" panose="02020603050405020304" pitchFamily="18" charset="0"/>
                <a:ea typeface="+mn-ea"/>
                <a:cs typeface="Times New Roman" panose="02020603050405020304" pitchFamily="18" charset="0"/>
              </a:rPr>
              <a:t>: </a:t>
            </a:r>
            <a:endParaRPr lang="hu-HU" sz="1800" kern="1200" dirty="0">
              <a:solidFill>
                <a:srgbClr val="000000"/>
              </a:solidFill>
              <a:latin typeface="Times New Roman" panose="02020603050405020304" pitchFamily="18" charset="0"/>
              <a:ea typeface="+mn-ea"/>
              <a:cs typeface="Times New Roman" panose="02020603050405020304" pitchFamily="18" charset="0"/>
            </a:endParaRPr>
          </a:p>
          <a:p>
            <a:pPr marL="0" lvl="0" indent="0" fontAlgn="base">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M</a:t>
            </a:r>
            <a:r>
              <a:rPr lang="en-US" sz="1800" kern="1200" dirty="0">
                <a:solidFill>
                  <a:srgbClr val="000000"/>
                </a:solidFill>
                <a:latin typeface="Times New Roman" panose="02020603050405020304" pitchFamily="18" charset="0"/>
                <a:ea typeface="+mn-ea"/>
                <a:cs typeface="Times New Roman" panose="02020603050405020304" pitchFamily="18" charset="0"/>
              </a:rPr>
              <a:t>ild anemia (low hemoglobin and hematocrit levels).</a:t>
            </a:r>
            <a:endParaRPr lang="hu-HU" sz="1800" kern="1200" dirty="0">
              <a:solidFill>
                <a:srgbClr val="000000"/>
              </a:solidFill>
              <a:latin typeface="Times New Roman" panose="02020603050405020304" pitchFamily="18" charset="0"/>
              <a:ea typeface="+mn-ea"/>
              <a:cs typeface="Times New Roman" panose="02020603050405020304" pitchFamily="18" charset="0"/>
            </a:endParaRPr>
          </a:p>
          <a:p>
            <a:pPr marL="0" lvl="0" indent="0" fontAlgn="base">
              <a:buClrTx/>
              <a:buSzTx/>
              <a:buNone/>
            </a:pPr>
            <a:r>
              <a:rPr lang="en-US" sz="1800" kern="1200" dirty="0">
                <a:solidFill>
                  <a:srgbClr val="000000"/>
                </a:solidFill>
                <a:latin typeface="Times New Roman" panose="02020603050405020304" pitchFamily="18" charset="0"/>
                <a:ea typeface="+mn-ea"/>
                <a:cs typeface="Times New Roman" panose="02020603050405020304" pitchFamily="18" charset="0"/>
              </a:rPr>
              <a:t>Haemoglobin: </a:t>
            </a:r>
            <a:r>
              <a:rPr lang="hu-HU" sz="1800" kern="1200" dirty="0">
                <a:solidFill>
                  <a:srgbClr val="000000"/>
                </a:solidFill>
                <a:latin typeface="Times New Roman" panose="02020603050405020304" pitchFamily="18" charset="0"/>
                <a:ea typeface="+mn-ea"/>
                <a:cs typeface="Times New Roman" panose="02020603050405020304" pitchFamily="18" charset="0"/>
              </a:rPr>
              <a:t>92</a:t>
            </a:r>
            <a:r>
              <a:rPr lang="en-US" sz="1800" kern="1200" dirty="0">
                <a:solidFill>
                  <a:srgbClr val="000000"/>
                </a:solidFill>
                <a:latin typeface="Times New Roman" panose="02020603050405020304" pitchFamily="18" charset="0"/>
                <a:ea typeface="+mn-ea"/>
                <a:cs typeface="Times New Roman" panose="02020603050405020304" pitchFamily="18" charset="0"/>
              </a:rPr>
              <a:t> (range 120-160 g/l) </a:t>
            </a:r>
          </a:p>
          <a:p>
            <a:pPr marL="0" lvl="0" indent="0" fontAlgn="base">
              <a:buClrTx/>
              <a:buSzTx/>
              <a:buNone/>
            </a:pPr>
            <a:r>
              <a:rPr lang="en-US" sz="1800" kern="1200" dirty="0">
                <a:solidFill>
                  <a:srgbClr val="000000"/>
                </a:solidFill>
                <a:latin typeface="Times New Roman" panose="02020603050405020304" pitchFamily="18" charset="0"/>
                <a:ea typeface="+mn-ea"/>
                <a:cs typeface="Times New Roman" panose="02020603050405020304" pitchFamily="18" charset="0"/>
              </a:rPr>
              <a:t>Haematocrit: 0,2</a:t>
            </a:r>
            <a:r>
              <a:rPr lang="hu-HU" sz="1800" kern="1200" dirty="0">
                <a:solidFill>
                  <a:srgbClr val="000000"/>
                </a:solidFill>
                <a:latin typeface="Times New Roman" panose="02020603050405020304" pitchFamily="18" charset="0"/>
                <a:ea typeface="+mn-ea"/>
                <a:cs typeface="Times New Roman" panose="02020603050405020304" pitchFamily="18" charset="0"/>
              </a:rPr>
              <a:t>5</a:t>
            </a:r>
            <a:r>
              <a:rPr lang="en-US" sz="1800" kern="1200" dirty="0">
                <a:solidFill>
                  <a:srgbClr val="000000"/>
                </a:solidFill>
                <a:latin typeface="Times New Roman" panose="02020603050405020304" pitchFamily="18" charset="0"/>
                <a:ea typeface="+mn-ea"/>
                <a:cs typeface="Times New Roman" panose="02020603050405020304" pitchFamily="18" charset="0"/>
              </a:rPr>
              <a:t> (range 0,36-0,47 l/l)</a:t>
            </a:r>
            <a:endParaRPr lang="hu-HU" sz="1800" kern="1200" dirty="0">
              <a:solidFill>
                <a:srgbClr val="000000"/>
              </a:solidFill>
              <a:latin typeface="Times New Roman" panose="02020603050405020304" pitchFamily="18" charset="0"/>
              <a:ea typeface="+mn-ea"/>
              <a:cs typeface="Times New Roman" panose="02020603050405020304" pitchFamily="18" charset="0"/>
            </a:endParaRPr>
          </a:p>
          <a:p>
            <a:pPr marL="0" lvl="0" indent="0" fontAlgn="base">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High inflammatory parameter:</a:t>
            </a:r>
          </a:p>
          <a:p>
            <a:pPr marL="0" lvl="0" indent="0" fontAlgn="base">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H</a:t>
            </a:r>
            <a:r>
              <a:rPr lang="en-US" sz="1800" kern="1200" dirty="0">
                <a:solidFill>
                  <a:srgbClr val="000000"/>
                </a:solidFill>
                <a:latin typeface="Times New Roman" panose="02020603050405020304" pitchFamily="18" charset="0"/>
                <a:ea typeface="+mn-ea"/>
                <a:cs typeface="Times New Roman" panose="02020603050405020304" pitchFamily="18" charset="0"/>
              </a:rPr>
              <a:t>igher WBC (white blood cells): 1</a:t>
            </a:r>
            <a:r>
              <a:rPr lang="hu-HU" sz="1800" kern="1200" dirty="0">
                <a:solidFill>
                  <a:srgbClr val="000000"/>
                </a:solidFill>
                <a:latin typeface="Times New Roman" panose="02020603050405020304" pitchFamily="18" charset="0"/>
                <a:ea typeface="+mn-ea"/>
                <a:cs typeface="Times New Roman" panose="02020603050405020304" pitchFamily="18" charset="0"/>
              </a:rPr>
              <a:t>5,2</a:t>
            </a:r>
            <a:r>
              <a:rPr lang="en-US" sz="1800" kern="1200" dirty="0">
                <a:solidFill>
                  <a:srgbClr val="000000"/>
                </a:solidFill>
                <a:latin typeface="Times New Roman" panose="02020603050405020304" pitchFamily="18" charset="0"/>
                <a:ea typeface="+mn-ea"/>
                <a:cs typeface="Times New Roman" panose="02020603050405020304" pitchFamily="18" charset="0"/>
              </a:rPr>
              <a:t> (range 4,8-10,8 G/L)  CRP: </a:t>
            </a:r>
            <a:r>
              <a:rPr lang="hu-HU" sz="1800" kern="1200" dirty="0">
                <a:solidFill>
                  <a:srgbClr val="000000"/>
                </a:solidFill>
                <a:latin typeface="Times New Roman" panose="02020603050405020304" pitchFamily="18" charset="0"/>
                <a:ea typeface="+mn-ea"/>
                <a:cs typeface="Times New Roman" panose="02020603050405020304" pitchFamily="18" charset="0"/>
              </a:rPr>
              <a:t>75</a:t>
            </a:r>
            <a:r>
              <a:rPr lang="en-US" sz="1800" kern="1200" dirty="0">
                <a:solidFill>
                  <a:srgbClr val="000000"/>
                </a:solidFill>
                <a:latin typeface="Times New Roman" panose="02020603050405020304" pitchFamily="18" charset="0"/>
                <a:ea typeface="+mn-ea"/>
                <a:cs typeface="Times New Roman" panose="02020603050405020304" pitchFamily="18" charset="0"/>
              </a:rPr>
              <a:t> mg/l, </a:t>
            </a:r>
            <a:r>
              <a:rPr lang="hu-HU" sz="1800" kern="1200" dirty="0">
                <a:solidFill>
                  <a:srgbClr val="000000"/>
                </a:solidFill>
                <a:latin typeface="Times New Roman" panose="02020603050405020304" pitchFamily="18" charset="0"/>
                <a:ea typeface="+mn-ea"/>
                <a:cs typeface="Times New Roman" panose="02020603050405020304" pitchFamily="18" charset="0"/>
              </a:rPr>
              <a:t>(range</a:t>
            </a:r>
            <a:r>
              <a:rPr lang="en-US" sz="1800" kern="1200" dirty="0">
                <a:solidFill>
                  <a:srgbClr val="000000"/>
                </a:solidFill>
                <a:latin typeface="Times New Roman" panose="02020603050405020304" pitchFamily="18" charset="0"/>
                <a:ea typeface="+mn-ea"/>
                <a:cs typeface="Times New Roman" panose="02020603050405020304" pitchFamily="18" charset="0"/>
              </a:rPr>
              <a:t> </a:t>
            </a:r>
            <a:r>
              <a:rPr lang="hu-HU" sz="1800" kern="1200" dirty="0">
                <a:solidFill>
                  <a:srgbClr val="000000"/>
                </a:solidFill>
                <a:latin typeface="Times New Roman" panose="02020603050405020304" pitchFamily="18" charset="0"/>
                <a:ea typeface="+mn-ea"/>
                <a:cs typeface="Times New Roman" panose="02020603050405020304" pitchFamily="18" charset="0"/>
              </a:rPr>
              <a:t>0-</a:t>
            </a:r>
            <a:r>
              <a:rPr lang="en-US" sz="1800" kern="1200" dirty="0">
                <a:solidFill>
                  <a:srgbClr val="000000"/>
                </a:solidFill>
                <a:latin typeface="Times New Roman" panose="02020603050405020304" pitchFamily="18" charset="0"/>
                <a:ea typeface="+mn-ea"/>
                <a:cs typeface="Times New Roman" panose="02020603050405020304" pitchFamily="18" charset="0"/>
              </a:rPr>
              <a:t> 5,0) </a:t>
            </a:r>
            <a:endParaRPr lang="hu-HU" sz="1800" kern="1200" dirty="0">
              <a:solidFill>
                <a:srgbClr val="000000"/>
              </a:solidFill>
              <a:latin typeface="Times New Roman" panose="02020603050405020304" pitchFamily="18" charset="0"/>
              <a:ea typeface="+mn-ea"/>
              <a:cs typeface="Times New Roman" panose="02020603050405020304" pitchFamily="18" charset="0"/>
            </a:endParaRPr>
          </a:p>
          <a:p>
            <a:pPr marL="0" indent="0" fontAlgn="base">
              <a:buClrTx/>
              <a:buSzTx/>
              <a:buNone/>
            </a:pPr>
            <a:r>
              <a:rPr lang="hu-HU" sz="1800" kern="1200" dirty="0">
                <a:solidFill>
                  <a:srgbClr val="000000"/>
                </a:solidFill>
                <a:latin typeface="Times New Roman" panose="02020603050405020304" pitchFamily="18" charset="0"/>
                <a:cs typeface="Times New Roman" panose="02020603050405020304" pitchFamily="18" charset="0"/>
              </a:rPr>
              <a:t>H</a:t>
            </a:r>
            <a:r>
              <a:rPr lang="en-US" sz="1800" kern="1200" dirty="0">
                <a:solidFill>
                  <a:srgbClr val="000000"/>
                </a:solidFill>
                <a:latin typeface="Times New Roman" panose="02020603050405020304" pitchFamily="18" charset="0"/>
                <a:cs typeface="Times New Roman" panose="02020603050405020304" pitchFamily="18" charset="0"/>
              </a:rPr>
              <a:t>igher liver enzyme levels: ASAT:</a:t>
            </a:r>
            <a:r>
              <a:rPr lang="hu-HU" sz="1800" kern="1200" dirty="0">
                <a:solidFill>
                  <a:srgbClr val="000000"/>
                </a:solidFill>
                <a:latin typeface="Times New Roman" panose="02020603050405020304" pitchFamily="18" charset="0"/>
                <a:cs typeface="Times New Roman" panose="02020603050405020304" pitchFamily="18" charset="0"/>
              </a:rPr>
              <a:t>97</a:t>
            </a:r>
            <a:r>
              <a:rPr lang="en-US" sz="1800" kern="1200" dirty="0">
                <a:solidFill>
                  <a:srgbClr val="000000"/>
                </a:solidFill>
                <a:latin typeface="Times New Roman" panose="02020603050405020304" pitchFamily="18" charset="0"/>
                <a:cs typeface="Times New Roman" panose="02020603050405020304" pitchFamily="18" charset="0"/>
              </a:rPr>
              <a:t>(U/L) (range 0-50), ALAT:</a:t>
            </a:r>
            <a:r>
              <a:rPr lang="hu-HU" sz="1800" kern="1200" dirty="0">
                <a:solidFill>
                  <a:srgbClr val="000000"/>
                </a:solidFill>
                <a:latin typeface="Times New Roman" panose="02020603050405020304" pitchFamily="18" charset="0"/>
                <a:cs typeface="Times New Roman" panose="02020603050405020304" pitchFamily="18" charset="0"/>
              </a:rPr>
              <a:t>96 (U/L)</a:t>
            </a:r>
            <a:r>
              <a:rPr lang="en-US" sz="1800" kern="1200" dirty="0">
                <a:solidFill>
                  <a:srgbClr val="000000"/>
                </a:solidFill>
                <a:latin typeface="Times New Roman" panose="02020603050405020304" pitchFamily="18" charset="0"/>
                <a:cs typeface="Times New Roman" panose="02020603050405020304" pitchFamily="18" charset="0"/>
              </a:rPr>
              <a:t> </a:t>
            </a:r>
            <a:r>
              <a:rPr lang="hu-HU" sz="1800" kern="1200" dirty="0">
                <a:solidFill>
                  <a:srgbClr val="000000"/>
                </a:solidFill>
                <a:latin typeface="Times New Roman" panose="02020603050405020304" pitchFamily="18" charset="0"/>
                <a:cs typeface="Times New Roman" panose="02020603050405020304" pitchFamily="18" charset="0"/>
              </a:rPr>
              <a:t>(</a:t>
            </a:r>
            <a:r>
              <a:rPr lang="en-US" sz="1800" kern="1200" dirty="0">
                <a:solidFill>
                  <a:srgbClr val="000000"/>
                </a:solidFill>
                <a:latin typeface="Times New Roman" panose="02020603050405020304" pitchFamily="18" charset="0"/>
                <a:cs typeface="Times New Roman" panose="02020603050405020304" pitchFamily="18" charset="0"/>
              </a:rPr>
              <a:t>range 0-50), GGTP: </a:t>
            </a:r>
            <a:r>
              <a:rPr lang="hu-HU" sz="1800" kern="1200" dirty="0">
                <a:solidFill>
                  <a:srgbClr val="000000"/>
                </a:solidFill>
                <a:latin typeface="Times New Roman" panose="02020603050405020304" pitchFamily="18" charset="0"/>
                <a:cs typeface="Times New Roman" panose="02020603050405020304" pitchFamily="18" charset="0"/>
              </a:rPr>
              <a:t>100</a:t>
            </a:r>
            <a:r>
              <a:rPr lang="en-US" sz="1800" kern="1200" dirty="0">
                <a:solidFill>
                  <a:srgbClr val="000000"/>
                </a:solidFill>
                <a:latin typeface="Times New Roman" panose="02020603050405020304" pitchFamily="18" charset="0"/>
                <a:cs typeface="Times New Roman" panose="02020603050405020304" pitchFamily="18" charset="0"/>
              </a:rPr>
              <a:t> (range 8-50 U/l)</a:t>
            </a:r>
            <a:endParaRPr lang="hu-HU" sz="1800" kern="1200" dirty="0">
              <a:solidFill>
                <a:srgbClr val="000000"/>
              </a:solidFill>
              <a:latin typeface="Times New Roman" panose="02020603050405020304" pitchFamily="18" charset="0"/>
              <a:cs typeface="Times New Roman" panose="02020603050405020304" pitchFamily="18" charset="0"/>
            </a:endParaRPr>
          </a:p>
          <a:p>
            <a:pPr marL="0" lvl="0" indent="0" fontAlgn="base">
              <a:buClrTx/>
              <a:buSzTx/>
              <a:buNone/>
            </a:pPr>
            <a:endParaRPr lang="en-US" sz="1800" kern="1200" dirty="0">
              <a:solidFill>
                <a:srgbClr val="000000"/>
              </a:solidFill>
              <a:latin typeface="Times New Roman" panose="02020603050405020304" pitchFamily="18" charset="0"/>
              <a:ea typeface="+mn-ea"/>
              <a:cs typeface="Times New Roman" panose="02020603050405020304" pitchFamily="18" charset="0"/>
            </a:endParaRPr>
          </a:p>
          <a:p>
            <a:pPr marL="0" lvl="0" indent="0">
              <a:buClrTx/>
              <a:buSzTx/>
              <a:buNone/>
            </a:pPr>
            <a:endParaRPr lang="en-US" sz="900" kern="1200" dirty="0">
              <a:solidFill>
                <a:prstClr val="black"/>
              </a:solidFill>
              <a:latin typeface="Times New Roman" panose="02020603050405020304" pitchFamily="18" charset="0"/>
              <a:ea typeface="+mn-ea"/>
              <a:cs typeface="Times New Roman" panose="02020603050405020304" pitchFamily="18" charset="0"/>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41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extLst>
      <p:ext uri="{BB962C8B-B14F-4D97-AF65-F5344CB8AC3E}">
        <p14:creationId xmlns:p14="http://schemas.microsoft.com/office/powerpoint/2010/main" val="2337082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latin typeface="Times New Roman" panose="02020603050405020304" pitchFamily="18" charset="0"/>
                <a:ea typeface="Arial"/>
                <a:cs typeface="Times New Roman" panose="02020603050405020304" pitchFamily="18" charset="0"/>
                <a:sym typeface="Arial"/>
              </a:rPr>
              <a:t>Conventional Treatment</a:t>
            </a: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 </a:t>
            </a:r>
            <a:endParaRPr dirty="0">
              <a:latin typeface="Arial"/>
              <a:ea typeface="Arial"/>
              <a:cs typeface="Arial"/>
              <a:sym typeface="Arial"/>
            </a:endParaRPr>
          </a:p>
        </p:txBody>
      </p:sp>
      <p:sp>
        <p:nvSpPr>
          <p:cNvPr id="271" name="Google Shape;271;p15"/>
          <p:cNvSpPr txBox="1">
            <a:spLocks noGrp="1"/>
          </p:cNvSpPr>
          <p:nvPr>
            <p:ph type="body" idx="1"/>
          </p:nvPr>
        </p:nvSpPr>
        <p:spPr>
          <a:xfrm>
            <a:off x="1190547" y="1440050"/>
            <a:ext cx="6401559" cy="44871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ct val="100000"/>
              <a:buNone/>
            </a:pPr>
            <a:r>
              <a:rPr lang="en-US" dirty="0">
                <a:solidFill>
                  <a:srgbClr val="000000"/>
                </a:solidFill>
                <a:latin typeface="Times New Roman"/>
                <a:ea typeface="Times New Roman"/>
                <a:cs typeface="Times New Roman"/>
                <a:sym typeface="Times New Roman"/>
              </a:rPr>
              <a:t>Treatment for colon cancer is based largely on the stage (extent) of the cancer, but other factors can also be important. </a:t>
            </a:r>
            <a:br>
              <a:rPr lang="en-US" dirty="0">
                <a:solidFill>
                  <a:srgbClr val="000000"/>
                </a:solidFill>
                <a:latin typeface="Times New Roman"/>
                <a:ea typeface="Times New Roman"/>
                <a:cs typeface="Times New Roman"/>
                <a:sym typeface="Times New Roman"/>
              </a:rPr>
            </a:br>
            <a:br>
              <a:rPr lang="en-US" dirty="0">
                <a:solidFill>
                  <a:srgbClr val="000000"/>
                </a:solidFill>
                <a:latin typeface="Times New Roman"/>
                <a:ea typeface="Times New Roman"/>
                <a:cs typeface="Times New Roman"/>
                <a:sym typeface="Times New Roman"/>
              </a:rPr>
            </a:br>
            <a:r>
              <a:rPr lang="en-US" dirty="0">
                <a:solidFill>
                  <a:srgbClr val="000000"/>
                </a:solidFill>
                <a:latin typeface="Times New Roman"/>
                <a:ea typeface="Times New Roman"/>
                <a:cs typeface="Times New Roman"/>
                <a:sym typeface="Times New Roman"/>
              </a:rPr>
              <a:t>People with colon cancers that have not spread to distant sites usually have surgery as the main or first treatment. Chemotherapy may also be used after surgery (called adjuvant treatment). Most adjuvant treatment is given for about 6 months. </a:t>
            </a:r>
            <a:endParaRPr dirty="0">
              <a:solidFill>
                <a:srgbClr val="000000"/>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43419" y="233408"/>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Times New Roman" panose="02020603050405020304" pitchFamily="18" charset="0"/>
                <a:ea typeface="Arial"/>
                <a:cs typeface="Times New Roman" panose="02020603050405020304" pitchFamily="18" charset="0"/>
                <a:sym typeface="Arial"/>
              </a:rPr>
              <a:t>Method</a:t>
            </a:r>
            <a:r>
              <a:rPr lang="en-US" dirty="0">
                <a:latin typeface="Times New Roman" panose="02020603050405020304" pitchFamily="18" charset="0"/>
                <a:ea typeface="Arial"/>
                <a:cs typeface="Times New Roman" panose="02020603050405020304" pitchFamily="18" charset="0"/>
                <a:sym typeface="Arial"/>
              </a:rPr>
              <a:t> </a:t>
            </a:r>
            <a:endParaRPr dirty="0">
              <a:latin typeface="Times New Roman" panose="02020603050405020304" pitchFamily="18" charset="0"/>
              <a:cs typeface="Times New Roman" panose="02020603050405020304" pitchFamily="18" charset="0"/>
            </a:endParaRPr>
          </a:p>
        </p:txBody>
      </p:sp>
      <p:sp>
        <p:nvSpPr>
          <p:cNvPr id="284" name="Google Shape;284;p16"/>
          <p:cNvSpPr txBox="1">
            <a:spLocks noGrp="1"/>
          </p:cNvSpPr>
          <p:nvPr>
            <p:ph type="body" idx="1"/>
          </p:nvPr>
        </p:nvSpPr>
        <p:spPr>
          <a:xfrm>
            <a:off x="1265200" y="1385524"/>
            <a:ext cx="4749900" cy="4460700"/>
          </a:xfrm>
          <a:prstGeom prst="rect">
            <a:avLst/>
          </a:prstGeom>
          <a:noFill/>
          <a:ln>
            <a:noFill/>
          </a:ln>
        </p:spPr>
        <p:txBody>
          <a:bodyPr spcFirstLastPara="1" wrap="square" lIns="91425" tIns="45700" rIns="91425" bIns="45700" anchor="t" anchorCtr="0">
            <a:noAutofit/>
          </a:bodyPr>
          <a:lstStyle/>
          <a:p>
            <a:pPr marL="228600" lvl="0" indent="-228600" fontAlgn="base">
              <a:spcBef>
                <a:spcPts val="0"/>
              </a:spcBef>
              <a:buClrTx/>
              <a:buSzTx/>
              <a:buFont typeface="Arial" panose="020B0604020202020204" pitchFamily="34" charset="0"/>
              <a:buChar char="•"/>
            </a:pPr>
            <a:r>
              <a:rPr lang="en-US" sz="1600" b="1" kern="1200" dirty="0">
                <a:solidFill>
                  <a:srgbClr val="000000"/>
                </a:solidFill>
                <a:latin typeface="Times New Roman" panose="02020603050405020304" pitchFamily="18" charset="0"/>
                <a:ea typeface="+mn-ea"/>
                <a:cs typeface="Times New Roman" panose="02020603050405020304" pitchFamily="18" charset="0"/>
              </a:rPr>
              <a:t>Proprietary blend I</a:t>
            </a:r>
            <a:r>
              <a:rPr lang="en-US" sz="1600" kern="1200" dirty="0">
                <a:solidFill>
                  <a:srgbClr val="000000"/>
                </a:solidFill>
                <a:latin typeface="Times New Roman" panose="02020603050405020304" pitchFamily="18" charset="0"/>
                <a:ea typeface="+mn-ea"/>
                <a:cs typeface="Times New Roman" panose="02020603050405020304" pitchFamily="18" charset="0"/>
              </a:rPr>
              <a:t>: 2x8 drops, morning and evening, for 3 days, then every 3 days then increased by 1-1 drops every 3 days to 2x10</a:t>
            </a:r>
          </a:p>
          <a:p>
            <a:pPr marL="228600" lvl="0" indent="-228600" fontAlgn="base">
              <a:buClrTx/>
              <a:buSzTx/>
              <a:buFont typeface="Arial" panose="020B0604020202020204" pitchFamily="34" charset="0"/>
              <a:buChar char="•"/>
            </a:pPr>
            <a:r>
              <a:rPr lang="en-US" sz="1600" b="1" kern="1200" dirty="0">
                <a:solidFill>
                  <a:srgbClr val="000000"/>
                </a:solidFill>
                <a:latin typeface="Times New Roman" panose="02020603050405020304" pitchFamily="18" charset="0"/>
                <a:ea typeface="+mn-ea"/>
                <a:cs typeface="Times New Roman" panose="02020603050405020304" pitchFamily="18" charset="0"/>
              </a:rPr>
              <a:t>Proprietary blend II</a:t>
            </a:r>
            <a:r>
              <a:rPr lang="en-US" sz="1600" kern="1200" dirty="0">
                <a:solidFill>
                  <a:srgbClr val="000000"/>
                </a:solidFill>
                <a:latin typeface="Times New Roman" panose="02020603050405020304" pitchFamily="18" charset="0"/>
                <a:ea typeface="+mn-ea"/>
                <a:cs typeface="Times New Roman" panose="02020603050405020304" pitchFamily="18" charset="0"/>
              </a:rPr>
              <a:t>: 1 in the morning for </a:t>
            </a:r>
            <a:r>
              <a:rPr lang="hu-HU" sz="1600" kern="1200" dirty="0">
                <a:solidFill>
                  <a:srgbClr val="000000"/>
                </a:solidFill>
                <a:latin typeface="Times New Roman" panose="02020603050405020304" pitchFamily="18" charset="0"/>
                <a:ea typeface="+mn-ea"/>
                <a:cs typeface="Times New Roman" panose="02020603050405020304" pitchFamily="18" charset="0"/>
              </a:rPr>
              <a:t>7</a:t>
            </a:r>
            <a:r>
              <a:rPr lang="en-US" sz="1600" kern="1200" dirty="0">
                <a:solidFill>
                  <a:srgbClr val="000000"/>
                </a:solidFill>
                <a:latin typeface="Times New Roman" panose="02020603050405020304" pitchFamily="18" charset="0"/>
                <a:ea typeface="+mn-ea"/>
                <a:cs typeface="Times New Roman" panose="02020603050405020304" pitchFamily="18" charset="0"/>
              </a:rPr>
              <a:t> days, then 2, 1 in the morning and 1 in the afternoon,</a:t>
            </a:r>
          </a:p>
          <a:p>
            <a:pPr marL="228600" lvl="0" indent="-228600" fontAlgn="base">
              <a:buClrTx/>
              <a:buSzTx/>
              <a:buFont typeface="Arial" panose="020B0604020202020204" pitchFamily="34" charset="0"/>
              <a:buChar char="•"/>
            </a:pPr>
            <a:r>
              <a:rPr lang="en-US" sz="1600" b="1" kern="1200" dirty="0">
                <a:solidFill>
                  <a:srgbClr val="000000"/>
                </a:solidFill>
                <a:latin typeface="Times New Roman" panose="02020603050405020304" pitchFamily="18" charset="0"/>
                <a:ea typeface="+mn-ea"/>
                <a:cs typeface="Times New Roman" panose="02020603050405020304" pitchFamily="18" charset="0"/>
              </a:rPr>
              <a:t>Proprietary blend III</a:t>
            </a:r>
            <a:r>
              <a:rPr lang="en-US" sz="1600" kern="1200" dirty="0">
                <a:solidFill>
                  <a:srgbClr val="000000"/>
                </a:solidFill>
                <a:latin typeface="Times New Roman" panose="02020603050405020304" pitchFamily="18" charset="0"/>
                <a:ea typeface="+mn-ea"/>
                <a:cs typeface="Times New Roman" panose="02020603050405020304" pitchFamily="18" charset="0"/>
              </a:rPr>
              <a:t>:1 sachet in the morning for </a:t>
            </a:r>
            <a:r>
              <a:rPr lang="hu-HU" sz="1600" kern="1200" dirty="0">
                <a:solidFill>
                  <a:srgbClr val="000000"/>
                </a:solidFill>
                <a:latin typeface="Times New Roman" panose="02020603050405020304" pitchFamily="18" charset="0"/>
                <a:ea typeface="+mn-ea"/>
                <a:cs typeface="Times New Roman" panose="02020603050405020304" pitchFamily="18" charset="0"/>
              </a:rPr>
              <a:t>7</a:t>
            </a:r>
            <a:r>
              <a:rPr lang="en-US" sz="1600" kern="1200" dirty="0">
                <a:solidFill>
                  <a:srgbClr val="000000"/>
                </a:solidFill>
                <a:latin typeface="Times New Roman" panose="02020603050405020304" pitchFamily="18" charset="0"/>
                <a:ea typeface="+mn-ea"/>
                <a:cs typeface="Times New Roman" panose="02020603050405020304" pitchFamily="18" charset="0"/>
              </a:rPr>
              <a:t> days then 1 sachet in the morning and 1 sachet in the evening</a:t>
            </a:r>
            <a:endParaRPr lang="hu-HU" sz="16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fontAlgn="base">
              <a:buClrTx/>
              <a:buSzTx/>
              <a:buFont typeface="Arial" panose="020B0604020202020204" pitchFamily="34" charset="0"/>
              <a:buChar char="•"/>
            </a:pP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Proprietary blend IV</a:t>
            </a:r>
            <a:r>
              <a:rPr lang="en-US" sz="1600" dirty="0">
                <a:solidFill>
                  <a:srgbClr val="000000"/>
                </a:solidFill>
                <a:latin typeface="Times New Roman" panose="02020603050405020304" pitchFamily="18" charset="0"/>
                <a:cs typeface="Times New Roman" panose="02020603050405020304" pitchFamily="18" charset="0"/>
              </a:rPr>
              <a:t>: 1</a:t>
            </a:r>
            <a:r>
              <a:rPr lang="hu-HU" sz="1600" dirty="0">
                <a:solidFill>
                  <a:srgbClr val="000000"/>
                </a:solidFill>
                <a:latin typeface="Times New Roman" panose="02020603050405020304" pitchFamily="18" charset="0"/>
                <a:cs typeface="Times New Roman" panose="02020603050405020304" pitchFamily="18" charset="0"/>
              </a:rPr>
              <a:t>/2</a:t>
            </a:r>
            <a:r>
              <a:rPr lang="en-US" sz="1600" dirty="0">
                <a:solidFill>
                  <a:srgbClr val="000000"/>
                </a:solidFill>
                <a:latin typeface="Times New Roman" panose="02020603050405020304" pitchFamily="18" charset="0"/>
                <a:cs typeface="Times New Roman" panose="02020603050405020304" pitchFamily="18" charset="0"/>
              </a:rPr>
              <a:t> teaspoon in the</a:t>
            </a:r>
          </a:p>
          <a:p>
            <a:pPr marL="0" lvl="0" indent="0" fontAlgn="base">
              <a:spcBef>
                <a:spcPts val="0"/>
              </a:spcBef>
              <a:buClr>
                <a:srgbClr val="000000"/>
              </a:buClr>
              <a:buNone/>
            </a:pPr>
            <a:r>
              <a:rPr lang="hu-HU" sz="1600" dirty="0">
                <a:solidFill>
                  <a:srgbClr val="000000"/>
                </a:solidFill>
                <a:latin typeface="Times New Roman" panose="02020603050405020304" pitchFamily="18" charset="0"/>
                <a:cs typeface="Times New Roman" panose="02020603050405020304" pitchFamily="18" charset="0"/>
              </a:rPr>
              <a:t>      m</a:t>
            </a:r>
            <a:r>
              <a:rPr lang="en-US" sz="1600" dirty="0">
                <a:solidFill>
                  <a:srgbClr val="000000"/>
                </a:solidFill>
                <a:latin typeface="Times New Roman" panose="02020603050405020304" pitchFamily="18" charset="0"/>
                <a:cs typeface="Times New Roman" panose="02020603050405020304" pitchFamily="18" charset="0"/>
              </a:rPr>
              <a:t>orning</a:t>
            </a:r>
            <a:endParaRPr lang="en-US" sz="16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fontAlgn="base">
              <a:buClrTx/>
              <a:buSzTx/>
              <a:buFont typeface="Arial" panose="020B0604020202020204" pitchFamily="34" charset="0"/>
              <a:buChar char="•"/>
            </a:pPr>
            <a:r>
              <a:rPr lang="en-US" sz="1600" b="1" kern="1200" dirty="0">
                <a:solidFill>
                  <a:srgbClr val="000000"/>
                </a:solidFill>
                <a:latin typeface="Times New Roman" panose="02020603050405020304" pitchFamily="18" charset="0"/>
                <a:ea typeface="+mn-ea"/>
                <a:cs typeface="Times New Roman" panose="02020603050405020304" pitchFamily="18" charset="0"/>
              </a:rPr>
              <a:t>Proprietary blend V</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hu-HU" sz="1600" kern="1200" dirty="0">
                <a:solidFill>
                  <a:srgbClr val="000000"/>
                </a:solidFill>
                <a:latin typeface="Times New Roman" panose="02020603050405020304" pitchFamily="18" charset="0"/>
                <a:ea typeface="+mn-ea"/>
                <a:cs typeface="Times New Roman" panose="02020603050405020304" pitchFamily="18" charset="0"/>
              </a:rPr>
              <a:t>1</a:t>
            </a:r>
            <a:r>
              <a:rPr lang="en-US" sz="1600" kern="1200" dirty="0">
                <a:solidFill>
                  <a:srgbClr val="000000"/>
                </a:solidFill>
                <a:latin typeface="Times New Roman" panose="02020603050405020304" pitchFamily="18" charset="0"/>
                <a:ea typeface="+mn-ea"/>
                <a:cs typeface="Times New Roman" panose="02020603050405020304" pitchFamily="18" charset="0"/>
              </a:rPr>
              <a:t> teaspoon in the morning </a:t>
            </a:r>
            <a:r>
              <a:rPr lang="hu-HU" sz="1600" kern="1200" dirty="0">
                <a:solidFill>
                  <a:srgbClr val="000000"/>
                </a:solidFill>
                <a:latin typeface="Times New Roman" panose="02020603050405020304" pitchFamily="18" charset="0"/>
                <a:ea typeface="+mn-ea"/>
                <a:cs typeface="Times New Roman" panose="02020603050405020304" pitchFamily="18" charset="0"/>
              </a:rPr>
              <a:t>for 7 days, then 2 teaspoons, 1 in the morning and 1 </a:t>
            </a:r>
            <a:r>
              <a:rPr lang="en-US" sz="1600" kern="1200" dirty="0">
                <a:solidFill>
                  <a:srgbClr val="000000"/>
                </a:solidFill>
                <a:latin typeface="Times New Roman" panose="02020603050405020304" pitchFamily="18" charset="0"/>
                <a:ea typeface="+mn-ea"/>
                <a:cs typeface="Times New Roman" panose="02020603050405020304" pitchFamily="18" charset="0"/>
              </a:rPr>
              <a:t>in the evening</a:t>
            </a:r>
          </a:p>
          <a:p>
            <a:pPr marL="228600" lvl="0" indent="-228600" fontAlgn="base">
              <a:buClrTx/>
              <a:buSzTx/>
              <a:buFont typeface="Arial" panose="020B0604020202020204" pitchFamily="34" charset="0"/>
              <a:buChar char="•"/>
            </a:pPr>
            <a:r>
              <a:rPr lang="en-US" sz="1600" b="1" kern="1200" dirty="0">
                <a:solidFill>
                  <a:srgbClr val="000000"/>
                </a:solidFill>
                <a:latin typeface="Times New Roman" panose="02020603050405020304" pitchFamily="18" charset="0"/>
                <a:ea typeface="+mn-ea"/>
                <a:cs typeface="Times New Roman" panose="02020603050405020304" pitchFamily="18" charset="0"/>
              </a:rPr>
              <a:t>Proprietary blend VI</a:t>
            </a:r>
            <a:r>
              <a:rPr lang="en-US" sz="1600" kern="1200" dirty="0">
                <a:solidFill>
                  <a:srgbClr val="000000"/>
                </a:solidFill>
                <a:latin typeface="Times New Roman" panose="02020603050405020304" pitchFamily="18" charset="0"/>
                <a:ea typeface="+mn-ea"/>
                <a:cs typeface="Times New Roman" panose="02020603050405020304" pitchFamily="18" charset="0"/>
              </a:rPr>
              <a:t>: 2 in the morning and 1 in the evening for 7 days, then 2 in the morning and 2 in the evening</a:t>
            </a: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57925" y="859902"/>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panose="02020603050405020304" pitchFamily="18" charset="0"/>
                <a:cs typeface="Times New Roman" panose="02020603050405020304" pitchFamily="18" charset="0"/>
                <a:sym typeface="Arial"/>
              </a:rPr>
              <a:t>PROPRIETARY BLENDS LEGEND </a:t>
            </a:r>
            <a:endParaRPr dirty="0">
              <a:latin typeface="Times New Roman" panose="02020603050405020304" pitchFamily="18" charset="0"/>
              <a:cs typeface="Times New Roman" panose="02020603050405020304" pitchFamily="18" charset="0"/>
            </a:endParaRPr>
          </a:p>
        </p:txBody>
      </p:sp>
      <p:pic>
        <p:nvPicPr>
          <p:cNvPr id="289" name="Google Shape;289;p16" descr="Text, letter&#10;&#10;Description automatically generated"/>
          <p:cNvPicPr preferRelativeResize="0"/>
          <p:nvPr/>
        </p:nvPicPr>
        <p:blipFill rotWithShape="1">
          <a:blip r:embed="rId3">
            <a:alphaModFix/>
          </a:blip>
          <a:srcRect/>
          <a:stretch/>
        </p:blipFill>
        <p:spPr>
          <a:xfrm>
            <a:off x="6859896" y="1385536"/>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Times New Roman" panose="02020603050405020304" pitchFamily="18" charset="0"/>
                <a:ea typeface="Arial"/>
                <a:cs typeface="Times New Roman" panose="02020603050405020304" pitchFamily="18" charset="0"/>
                <a:sym typeface="Arial"/>
              </a:rPr>
              <a:t>Additional Treatment </a:t>
            </a:r>
            <a:endParaRPr dirty="0">
              <a:latin typeface="Times New Roman" panose="02020603050405020304" pitchFamily="18" charset="0"/>
              <a:ea typeface="Arial"/>
              <a:cs typeface="Times New Roman" panose="02020603050405020304" pitchFamily="18" charset="0"/>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lvl="0" indent="0" fontAlgn="base">
              <a:spcBef>
                <a:spcPts val="0"/>
              </a:spcBef>
              <a:buClrTx/>
              <a:buSzTx/>
              <a:buFont typeface="Arial" panose="020B0604020202020204" pitchFamily="34" charset="0"/>
              <a:buChar char="•"/>
            </a:pPr>
            <a:r>
              <a:rPr lang="en-US" kern="1200" dirty="0">
                <a:solidFill>
                  <a:srgbClr val="000000"/>
                </a:solidFill>
                <a:latin typeface="Times New Roman" panose="02020603050405020304" pitchFamily="18" charset="0"/>
                <a:ea typeface="+mn-ea"/>
                <a:cs typeface="Times New Roman" panose="02020603050405020304" pitchFamily="18" charset="0"/>
              </a:rPr>
              <a:t>A special diet based on my personal experience (more than 10 years)</a:t>
            </a:r>
          </a:p>
          <a:p>
            <a:pPr marL="0" lvl="0" indent="0" fontAlgn="base">
              <a:spcBef>
                <a:spcPts val="0"/>
              </a:spcBef>
              <a:buClrTx/>
              <a:buSzTx/>
            </a:pPr>
            <a:endParaRPr lang="en-US" kern="1200" dirty="0">
              <a:solidFill>
                <a:srgbClr val="000000"/>
              </a:solidFill>
              <a:latin typeface="Times New Roman" panose="02020603050405020304" pitchFamily="18" charset="0"/>
              <a:ea typeface="+mn-ea"/>
              <a:cs typeface="Times New Roman" panose="02020603050405020304" pitchFamily="18" charset="0"/>
            </a:endParaRPr>
          </a:p>
          <a:p>
            <a:pPr marL="0" lvl="0" indent="0" fontAlgn="base">
              <a:spcBef>
                <a:spcPts val="0"/>
              </a:spcBef>
              <a:buClrTx/>
              <a:buSzTx/>
              <a:buFont typeface="Arial" panose="020B0604020202020204" pitchFamily="34" charset="0"/>
              <a:buChar char="•"/>
            </a:pPr>
            <a:r>
              <a:rPr lang="en-US" kern="1200" dirty="0">
                <a:solidFill>
                  <a:srgbClr val="000000"/>
                </a:solidFill>
                <a:latin typeface="Times New Roman" panose="02020603050405020304" pitchFamily="18" charset="0"/>
                <a:ea typeface="+mn-ea"/>
                <a:cs typeface="Times New Roman" panose="02020603050405020304" pitchFamily="18" charset="0"/>
              </a:rPr>
              <a:t>Exercises to achieve a positive mental and emotional state</a:t>
            </a:r>
          </a:p>
          <a:p>
            <a:pPr marL="0" lvl="0" indent="0" fontAlgn="base">
              <a:spcBef>
                <a:spcPts val="0"/>
              </a:spcBef>
              <a:buClrTx/>
              <a:buSzTx/>
            </a:pPr>
            <a:endParaRPr lang="en-US" kern="1200" dirty="0">
              <a:solidFill>
                <a:srgbClr val="000000"/>
              </a:solidFill>
              <a:latin typeface="Times New Roman" panose="02020603050405020304" pitchFamily="18" charset="0"/>
              <a:ea typeface="+mn-ea"/>
              <a:cs typeface="Times New Roman" panose="02020603050405020304" pitchFamily="18" charset="0"/>
            </a:endParaRPr>
          </a:p>
          <a:p>
            <a:pPr marL="0" lvl="0" indent="0" fontAlgn="base">
              <a:spcBef>
                <a:spcPts val="0"/>
              </a:spcBef>
              <a:buClrTx/>
              <a:buSzTx/>
              <a:buFont typeface="Arial" panose="020B0604020202020204" pitchFamily="34" charset="0"/>
              <a:buChar char="•"/>
            </a:pPr>
            <a:r>
              <a:rPr lang="en-US" kern="1200" dirty="0">
                <a:solidFill>
                  <a:srgbClr val="000000"/>
                </a:solidFill>
                <a:latin typeface="Times New Roman" panose="02020603050405020304" pitchFamily="18" charset="0"/>
                <a:ea typeface="+mn-ea"/>
                <a:cs typeface="Times New Roman" panose="02020603050405020304" pitchFamily="18" charset="0"/>
              </a:rPr>
              <a:t>The patient for now is undergoing chemotherapy and </a:t>
            </a:r>
            <a:r>
              <a:rPr lang="en-US" b="1" kern="1200" dirty="0">
                <a:solidFill>
                  <a:srgbClr val="000000"/>
                </a:solidFill>
                <a:latin typeface="Times New Roman" panose="02020603050405020304" pitchFamily="18" charset="0"/>
                <a:ea typeface="+mn-ea"/>
                <a:cs typeface="Times New Roman" panose="02020603050405020304" pitchFamily="18" charset="0"/>
              </a:rPr>
              <a:t>my suggested complimentary treatments</a:t>
            </a:r>
            <a:r>
              <a:rPr lang="en-US" kern="1200" dirty="0">
                <a:solidFill>
                  <a:srgbClr val="000000"/>
                </a:solidFill>
                <a:latin typeface="Times New Roman" panose="02020603050405020304" pitchFamily="18" charset="0"/>
                <a:ea typeface="+mn-ea"/>
                <a:cs typeface="Times New Roman" panose="02020603050405020304" pitchFamily="18" charset="0"/>
              </a:rPr>
              <a:t>. </a:t>
            </a:r>
            <a:endParaRPr lang="hu-HU" kern="1200" dirty="0">
              <a:solidFill>
                <a:srgbClr val="000000"/>
              </a:solidFill>
              <a:latin typeface="Times New Roman" panose="02020603050405020304" pitchFamily="18" charset="0"/>
              <a:ea typeface="+mn-ea"/>
              <a:cs typeface="Times New Roman" panose="02020603050405020304" pitchFamily="18" charset="0"/>
            </a:endParaRPr>
          </a:p>
          <a:p>
            <a:pPr marL="0" lvl="0" indent="0" algn="l" rtl="0">
              <a:lnSpc>
                <a:spcPct val="90000"/>
              </a:lnSpc>
              <a:spcBef>
                <a:spcPts val="0"/>
              </a:spcBef>
              <a:spcAft>
                <a:spcPts val="0"/>
              </a:spcAft>
              <a:buClr>
                <a:srgbClr val="888888"/>
              </a:buClr>
              <a:buSzPts val="2400"/>
              <a:buNone/>
            </a:pPr>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dirty="0">
                <a:latin typeface="Times New Roman" panose="02020603050405020304" pitchFamily="18" charset="0"/>
                <a:ea typeface="Arial"/>
                <a:cs typeface="Times New Roman" panose="02020603050405020304" pitchFamily="18" charset="0"/>
                <a:sym typeface="Arial"/>
              </a:rPr>
              <a:t>Results </a:t>
            </a:r>
            <a:endParaRPr sz="5400" dirty="0">
              <a:latin typeface="Times New Roman" panose="02020603050405020304" pitchFamily="18" charset="0"/>
              <a:ea typeface="Arial"/>
              <a:cs typeface="Times New Roman" panose="02020603050405020304" pitchFamily="18" charset="0"/>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endParaRPr sz="1600" b="0" i="0" u="none" strike="noStrike" dirty="0">
              <a:latin typeface="Sorts Mill Goudy"/>
              <a:ea typeface="Sorts Mill Goudy"/>
              <a:cs typeface="Sorts Mill Goudy"/>
              <a:sym typeface="Sorts Mill Goudy"/>
            </a:endParaRPr>
          </a:p>
          <a:p>
            <a:pPr marL="0" lvl="0" indent="0">
              <a:buClrTx/>
              <a:buSzTx/>
              <a:buNone/>
            </a:pPr>
            <a:r>
              <a:rPr lang="hu-HU" sz="2000" kern="1200" dirty="0">
                <a:solidFill>
                  <a:prstClr val="black"/>
                </a:solidFill>
                <a:latin typeface="Times New Roman" panose="02020603050405020304" pitchFamily="18" charset="0"/>
                <a:ea typeface="+mn-ea"/>
                <a:cs typeface="Times New Roman" panose="02020603050405020304" pitchFamily="18" charset="0"/>
              </a:rPr>
              <a:t>After 2 months: </a:t>
            </a:r>
            <a:endParaRPr lang="en-US" sz="2000" kern="1200" dirty="0">
              <a:solidFill>
                <a:prstClr val="black"/>
              </a:solidFill>
              <a:latin typeface="Times New Roman" panose="02020603050405020304" pitchFamily="18" charset="0"/>
              <a:ea typeface="+mn-ea"/>
              <a:cs typeface="Times New Roman" panose="02020603050405020304" pitchFamily="18" charset="0"/>
            </a:endParaRPr>
          </a:p>
          <a:p>
            <a:pPr marL="228600" lvl="0" indent="-228600">
              <a:buClrTx/>
              <a:buSzTx/>
              <a:buFont typeface="Arial" panose="020B0604020202020204" pitchFamily="34" charset="0"/>
              <a:buChar char="•"/>
            </a:pPr>
            <a:r>
              <a:rPr lang="en-US" sz="1800" kern="1200" dirty="0">
                <a:solidFill>
                  <a:srgbClr val="000000"/>
                </a:solidFill>
                <a:latin typeface="Times New Roman" panose="02020603050405020304" pitchFamily="18" charset="0"/>
                <a:ea typeface="+mn-ea"/>
                <a:cs typeface="Times New Roman" panose="02020603050405020304" pitchFamily="18" charset="0"/>
              </a:rPr>
              <a:t>Laboratory:  higher WBC (white blood cells): 1</a:t>
            </a:r>
            <a:r>
              <a:rPr lang="hu-HU" sz="1800" kern="1200" dirty="0">
                <a:solidFill>
                  <a:srgbClr val="000000"/>
                </a:solidFill>
                <a:latin typeface="Times New Roman" panose="02020603050405020304" pitchFamily="18" charset="0"/>
                <a:ea typeface="+mn-ea"/>
                <a:cs typeface="Times New Roman" panose="02020603050405020304" pitchFamily="18" charset="0"/>
              </a:rPr>
              <a:t>5,2</a:t>
            </a:r>
            <a:r>
              <a:rPr lang="en-US" sz="1800" kern="1200" dirty="0">
                <a:solidFill>
                  <a:srgbClr val="000000"/>
                </a:solidFill>
                <a:latin typeface="Times New Roman" panose="02020603050405020304" pitchFamily="18" charset="0"/>
                <a:ea typeface="+mn-ea"/>
                <a:cs typeface="Times New Roman" panose="02020603050405020304" pitchFamily="18" charset="0"/>
              </a:rPr>
              <a:t>-</a:t>
            </a:r>
            <a:r>
              <a:rPr lang="en-US" sz="1800" kern="1200" dirty="0">
                <a:solidFill>
                  <a:srgbClr val="FF0000"/>
                </a:solidFill>
                <a:latin typeface="Times New Roman" panose="02020603050405020304" pitchFamily="18" charset="0"/>
                <a:ea typeface="+mn-ea"/>
                <a:cs typeface="Times New Roman" panose="02020603050405020304" pitchFamily="18" charset="0"/>
              </a:rPr>
              <a:t>9,</a:t>
            </a:r>
            <a:r>
              <a:rPr lang="hu-HU" sz="1800" kern="1200" dirty="0">
                <a:solidFill>
                  <a:srgbClr val="FF0000"/>
                </a:solidFill>
                <a:latin typeface="Times New Roman" panose="02020603050405020304" pitchFamily="18" charset="0"/>
                <a:ea typeface="+mn-ea"/>
                <a:cs typeface="Times New Roman" panose="02020603050405020304" pitchFamily="18" charset="0"/>
              </a:rPr>
              <a:t>6</a:t>
            </a:r>
            <a:r>
              <a:rPr lang="en-US" sz="1800" kern="1200" dirty="0">
                <a:solidFill>
                  <a:srgbClr val="000000"/>
                </a:solidFill>
                <a:latin typeface="Times New Roman" panose="02020603050405020304" pitchFamily="18" charset="0"/>
                <a:ea typeface="+mn-ea"/>
                <a:cs typeface="Times New Roman" panose="02020603050405020304" pitchFamily="18" charset="0"/>
              </a:rPr>
              <a:t> (range 4,8-10,8 G/L)  high inflammatory parameter (CRP: </a:t>
            </a:r>
            <a:r>
              <a:rPr lang="hu-HU" sz="1800" kern="1200" dirty="0">
                <a:solidFill>
                  <a:srgbClr val="000000"/>
                </a:solidFill>
                <a:latin typeface="Times New Roman" panose="02020603050405020304" pitchFamily="18" charset="0"/>
                <a:ea typeface="+mn-ea"/>
                <a:cs typeface="Times New Roman" panose="02020603050405020304" pitchFamily="18" charset="0"/>
              </a:rPr>
              <a:t>75</a:t>
            </a:r>
            <a:r>
              <a:rPr lang="en-US" sz="1800" kern="1200" dirty="0">
                <a:solidFill>
                  <a:srgbClr val="000000"/>
                </a:solidFill>
                <a:latin typeface="Times New Roman" panose="02020603050405020304" pitchFamily="18" charset="0"/>
                <a:ea typeface="+mn-ea"/>
                <a:cs typeface="Times New Roman" panose="02020603050405020304" pitchFamily="18" charset="0"/>
              </a:rPr>
              <a:t>-</a:t>
            </a:r>
            <a:r>
              <a:rPr lang="hu-HU" sz="1800" kern="1200" dirty="0">
                <a:solidFill>
                  <a:srgbClr val="FF0000"/>
                </a:solidFill>
                <a:latin typeface="Times New Roman" panose="02020603050405020304" pitchFamily="18" charset="0"/>
                <a:ea typeface="+mn-ea"/>
                <a:cs typeface="Times New Roman" panose="02020603050405020304" pitchFamily="18" charset="0"/>
              </a:rPr>
              <a:t>28</a:t>
            </a:r>
            <a:r>
              <a:rPr lang="en-US" sz="1800" kern="1200" dirty="0">
                <a:solidFill>
                  <a:srgbClr val="000000"/>
                </a:solidFill>
                <a:latin typeface="Times New Roman" panose="02020603050405020304" pitchFamily="18" charset="0"/>
                <a:ea typeface="+mn-ea"/>
                <a:cs typeface="Times New Roman" panose="02020603050405020304" pitchFamily="18" charset="0"/>
              </a:rPr>
              <a:t> mg/l, normal up to 5,0) and higher liver enzyme levels: ASAT:</a:t>
            </a:r>
            <a:r>
              <a:rPr lang="hu-HU" sz="1800" kern="1200" dirty="0">
                <a:solidFill>
                  <a:srgbClr val="000000"/>
                </a:solidFill>
                <a:latin typeface="Times New Roman" panose="02020603050405020304" pitchFamily="18" charset="0"/>
                <a:ea typeface="+mn-ea"/>
                <a:cs typeface="Times New Roman" panose="02020603050405020304" pitchFamily="18" charset="0"/>
              </a:rPr>
              <a:t>97</a:t>
            </a:r>
            <a:r>
              <a:rPr lang="en-US" sz="1800" kern="1200" dirty="0">
                <a:solidFill>
                  <a:srgbClr val="000000"/>
                </a:solidFill>
                <a:latin typeface="Times New Roman" panose="02020603050405020304" pitchFamily="18" charset="0"/>
                <a:ea typeface="+mn-ea"/>
                <a:cs typeface="Times New Roman" panose="02020603050405020304" pitchFamily="18" charset="0"/>
              </a:rPr>
              <a:t>-</a:t>
            </a:r>
            <a:r>
              <a:rPr lang="en-US" sz="1800" kern="1200" dirty="0">
                <a:solidFill>
                  <a:srgbClr val="FF0000"/>
                </a:solidFill>
                <a:latin typeface="Times New Roman" panose="02020603050405020304" pitchFamily="18" charset="0"/>
                <a:ea typeface="+mn-ea"/>
                <a:cs typeface="Times New Roman" panose="02020603050405020304" pitchFamily="18" charset="0"/>
              </a:rPr>
              <a:t>55</a:t>
            </a:r>
            <a:r>
              <a:rPr lang="en-US" sz="1800" kern="1200" dirty="0">
                <a:solidFill>
                  <a:srgbClr val="000000"/>
                </a:solidFill>
                <a:latin typeface="Times New Roman" panose="02020603050405020304" pitchFamily="18" charset="0"/>
                <a:ea typeface="+mn-ea"/>
                <a:cs typeface="Times New Roman" panose="02020603050405020304" pitchFamily="18" charset="0"/>
              </a:rPr>
              <a:t> (U/L) (range 0-50), ALAT</a:t>
            </a:r>
            <a:r>
              <a:rPr lang="hu-HU" sz="1800" kern="1200" dirty="0">
                <a:solidFill>
                  <a:srgbClr val="000000"/>
                </a:solidFill>
                <a:latin typeface="Times New Roman" panose="02020603050405020304" pitchFamily="18" charset="0"/>
                <a:ea typeface="+mn-ea"/>
                <a:cs typeface="Times New Roman" panose="02020603050405020304" pitchFamily="18" charset="0"/>
              </a:rPr>
              <a:t>: 96</a:t>
            </a:r>
            <a:r>
              <a:rPr lang="en-US" sz="1800" kern="1200" dirty="0">
                <a:solidFill>
                  <a:srgbClr val="000000"/>
                </a:solidFill>
                <a:latin typeface="Times New Roman" panose="02020603050405020304" pitchFamily="18" charset="0"/>
                <a:ea typeface="+mn-ea"/>
                <a:cs typeface="Times New Roman" panose="02020603050405020304" pitchFamily="18" charset="0"/>
              </a:rPr>
              <a:t>-</a:t>
            </a:r>
            <a:r>
              <a:rPr lang="en-US" sz="1800" kern="1200" dirty="0">
                <a:solidFill>
                  <a:srgbClr val="FF0000"/>
                </a:solidFill>
                <a:latin typeface="Times New Roman" panose="02020603050405020304" pitchFamily="18" charset="0"/>
                <a:ea typeface="+mn-ea"/>
                <a:cs typeface="Times New Roman" panose="02020603050405020304" pitchFamily="18" charset="0"/>
              </a:rPr>
              <a:t>58,</a:t>
            </a:r>
            <a:r>
              <a:rPr lang="en-US" sz="1800" kern="1200" dirty="0">
                <a:solidFill>
                  <a:srgbClr val="000000"/>
                </a:solidFill>
                <a:latin typeface="Times New Roman" panose="02020603050405020304" pitchFamily="18" charset="0"/>
                <a:ea typeface="+mn-ea"/>
                <a:cs typeface="Times New Roman" panose="02020603050405020304" pitchFamily="18" charset="0"/>
              </a:rPr>
              <a:t> range (0-50), GGTP: 1</a:t>
            </a:r>
            <a:r>
              <a:rPr lang="hu-HU" sz="1800" kern="1200" dirty="0">
                <a:solidFill>
                  <a:srgbClr val="000000"/>
                </a:solidFill>
                <a:latin typeface="Times New Roman" panose="02020603050405020304" pitchFamily="18" charset="0"/>
                <a:ea typeface="+mn-ea"/>
                <a:cs typeface="Times New Roman" panose="02020603050405020304" pitchFamily="18" charset="0"/>
              </a:rPr>
              <a:t>00</a:t>
            </a:r>
            <a:r>
              <a:rPr lang="en-US" sz="1800" kern="1200" dirty="0">
                <a:solidFill>
                  <a:srgbClr val="000000"/>
                </a:solidFill>
                <a:latin typeface="Times New Roman" panose="02020603050405020304" pitchFamily="18" charset="0"/>
                <a:ea typeface="+mn-ea"/>
                <a:cs typeface="Times New Roman" panose="02020603050405020304" pitchFamily="18" charset="0"/>
              </a:rPr>
              <a:t>-</a:t>
            </a:r>
            <a:r>
              <a:rPr lang="en-US" sz="1800" kern="1200" dirty="0">
                <a:solidFill>
                  <a:srgbClr val="FF0000"/>
                </a:solidFill>
                <a:latin typeface="Times New Roman" panose="02020603050405020304" pitchFamily="18" charset="0"/>
                <a:ea typeface="+mn-ea"/>
                <a:cs typeface="Times New Roman" panose="02020603050405020304" pitchFamily="18" charset="0"/>
              </a:rPr>
              <a:t>62,</a:t>
            </a:r>
            <a:r>
              <a:rPr lang="en-US" sz="1800" kern="1200" dirty="0">
                <a:solidFill>
                  <a:srgbClr val="000000"/>
                </a:solidFill>
                <a:latin typeface="Times New Roman" panose="02020603050405020304" pitchFamily="18" charset="0"/>
                <a:ea typeface="+mn-ea"/>
                <a:cs typeface="Times New Roman" panose="02020603050405020304" pitchFamily="18" charset="0"/>
              </a:rPr>
              <a:t> (range 8-50 U/l)</a:t>
            </a:r>
            <a:endParaRPr lang="hu-HU" sz="1800" kern="1200" dirty="0">
              <a:solidFill>
                <a:srgbClr val="000000"/>
              </a:solidFill>
              <a:latin typeface="Times New Roman" panose="02020603050405020304" pitchFamily="18" charset="0"/>
              <a:ea typeface="+mn-ea"/>
              <a:cs typeface="Times New Roman" panose="02020603050405020304" pitchFamily="18" charset="0"/>
            </a:endParaRPr>
          </a:p>
          <a:p>
            <a:pPr marL="0" lvl="0" indent="0" fontAlgn="base">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     </a:t>
            </a:r>
            <a:r>
              <a:rPr lang="en-US" sz="1800" kern="1200" dirty="0">
                <a:solidFill>
                  <a:srgbClr val="000000"/>
                </a:solidFill>
                <a:latin typeface="Times New Roman" panose="02020603050405020304" pitchFamily="18" charset="0"/>
                <a:ea typeface="+mn-ea"/>
                <a:cs typeface="Times New Roman" panose="02020603050405020304" pitchFamily="18" charset="0"/>
              </a:rPr>
              <a:t>Haemoglobin: </a:t>
            </a:r>
            <a:r>
              <a:rPr lang="hu-HU" sz="1800" kern="1200" dirty="0">
                <a:solidFill>
                  <a:srgbClr val="000000"/>
                </a:solidFill>
                <a:latin typeface="Times New Roman" panose="02020603050405020304" pitchFamily="18" charset="0"/>
                <a:ea typeface="+mn-ea"/>
                <a:cs typeface="Times New Roman" panose="02020603050405020304" pitchFamily="18" charset="0"/>
              </a:rPr>
              <a:t>92-</a:t>
            </a:r>
            <a:r>
              <a:rPr lang="hu-HU" sz="1800" kern="1200" dirty="0">
                <a:solidFill>
                  <a:srgbClr val="FF0000"/>
                </a:solidFill>
                <a:latin typeface="Times New Roman" panose="02020603050405020304" pitchFamily="18" charset="0"/>
                <a:ea typeface="+mn-ea"/>
                <a:cs typeface="Times New Roman" panose="02020603050405020304" pitchFamily="18" charset="0"/>
              </a:rPr>
              <a:t>110</a:t>
            </a:r>
            <a:r>
              <a:rPr lang="en-US" sz="1800" kern="1200" dirty="0">
                <a:solidFill>
                  <a:srgbClr val="000000"/>
                </a:solidFill>
                <a:latin typeface="Times New Roman" panose="02020603050405020304" pitchFamily="18" charset="0"/>
                <a:ea typeface="+mn-ea"/>
                <a:cs typeface="Times New Roman" panose="02020603050405020304" pitchFamily="18" charset="0"/>
              </a:rPr>
              <a:t> (range 120-160 g/l) </a:t>
            </a:r>
          </a:p>
          <a:p>
            <a:pPr marL="0" lvl="0" indent="0" fontAlgn="base">
              <a:buClrTx/>
              <a:buSzTx/>
              <a:buNone/>
            </a:pPr>
            <a:r>
              <a:rPr lang="hu-HU" sz="1800" kern="1200" dirty="0">
                <a:solidFill>
                  <a:srgbClr val="000000"/>
                </a:solidFill>
                <a:latin typeface="Times New Roman" panose="02020603050405020304" pitchFamily="18" charset="0"/>
                <a:ea typeface="+mn-ea"/>
                <a:cs typeface="Times New Roman" panose="02020603050405020304" pitchFamily="18" charset="0"/>
              </a:rPr>
              <a:t>     </a:t>
            </a:r>
            <a:r>
              <a:rPr lang="en-US" sz="1800" kern="1200" dirty="0">
                <a:solidFill>
                  <a:srgbClr val="000000"/>
                </a:solidFill>
                <a:latin typeface="Times New Roman" panose="02020603050405020304" pitchFamily="18" charset="0"/>
                <a:ea typeface="+mn-ea"/>
                <a:cs typeface="Times New Roman" panose="02020603050405020304" pitchFamily="18" charset="0"/>
              </a:rPr>
              <a:t>Haematocrit: 0,2</a:t>
            </a:r>
            <a:r>
              <a:rPr lang="hu-HU" sz="1800" kern="1200" dirty="0">
                <a:solidFill>
                  <a:srgbClr val="000000"/>
                </a:solidFill>
                <a:latin typeface="Times New Roman" panose="02020603050405020304" pitchFamily="18" charset="0"/>
                <a:ea typeface="+mn-ea"/>
                <a:cs typeface="Times New Roman" panose="02020603050405020304" pitchFamily="18" charset="0"/>
              </a:rPr>
              <a:t>5-</a:t>
            </a:r>
            <a:r>
              <a:rPr lang="hu-HU" sz="1800" kern="1200" dirty="0">
                <a:solidFill>
                  <a:srgbClr val="FF0000"/>
                </a:solidFill>
                <a:latin typeface="Times New Roman" panose="02020603050405020304" pitchFamily="18" charset="0"/>
                <a:ea typeface="+mn-ea"/>
                <a:cs typeface="Times New Roman" panose="02020603050405020304" pitchFamily="18" charset="0"/>
              </a:rPr>
              <a:t>0,30</a:t>
            </a:r>
            <a:r>
              <a:rPr lang="en-US" sz="1800" kern="1200" dirty="0">
                <a:solidFill>
                  <a:srgbClr val="FF0000"/>
                </a:solidFill>
                <a:latin typeface="Times New Roman" panose="02020603050405020304" pitchFamily="18" charset="0"/>
                <a:ea typeface="+mn-ea"/>
                <a:cs typeface="Times New Roman" panose="02020603050405020304" pitchFamily="18" charset="0"/>
              </a:rPr>
              <a:t> </a:t>
            </a:r>
            <a:r>
              <a:rPr lang="en-US" sz="1800" kern="1200" dirty="0">
                <a:solidFill>
                  <a:srgbClr val="000000"/>
                </a:solidFill>
                <a:latin typeface="Times New Roman" panose="02020603050405020304" pitchFamily="18" charset="0"/>
                <a:ea typeface="+mn-ea"/>
                <a:cs typeface="Times New Roman" panose="02020603050405020304" pitchFamily="18" charset="0"/>
              </a:rPr>
              <a:t>(range 0,36-0,47 l/l)</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a:buClrTx/>
              <a:buSzTx/>
              <a:buFont typeface="Arial" panose="020B0604020202020204" pitchFamily="34" charset="0"/>
              <a:buChar char="•"/>
            </a:pPr>
            <a:r>
              <a:rPr lang="en-US" sz="2000" kern="1200" dirty="0">
                <a:solidFill>
                  <a:srgbClr val="000000"/>
                </a:solidFill>
                <a:latin typeface="Times New Roman" panose="02020603050405020304" pitchFamily="18" charset="0"/>
                <a:ea typeface="+mn-ea"/>
                <a:cs typeface="Times New Roman" panose="02020603050405020304" pitchFamily="18" charset="0"/>
              </a:rPr>
              <a:t>Complaints have been greatly reduced</a:t>
            </a:r>
          </a:p>
          <a:p>
            <a:pPr marL="228600" lvl="0" indent="-228600">
              <a:buClrTx/>
              <a:buSzTx/>
              <a:buFont typeface="Arial" panose="020B0604020202020204" pitchFamily="34" charset="0"/>
              <a:buChar char="•"/>
            </a:pPr>
            <a:r>
              <a:rPr lang="en-US" sz="2000" kern="1200" dirty="0">
                <a:solidFill>
                  <a:srgbClr val="000000"/>
                </a:solidFill>
                <a:latin typeface="Times New Roman" panose="02020603050405020304" pitchFamily="18" charset="0"/>
                <a:ea typeface="+mn-ea"/>
                <a:cs typeface="Times New Roman" panose="02020603050405020304" pitchFamily="18" charset="0"/>
              </a:rPr>
              <a:t>Diarrhea and vomiting have stopped</a:t>
            </a:r>
            <a:endParaRPr lang="hu-HU" sz="2000" kern="1200" dirty="0">
              <a:solidFill>
                <a:srgbClr val="000000"/>
              </a:solidFill>
              <a:latin typeface="Times New Roman" panose="02020603050405020304" pitchFamily="18" charset="0"/>
              <a:ea typeface="+mn-ea"/>
              <a:cs typeface="Times New Roman" panose="02020603050405020304" pitchFamily="18" charset="0"/>
            </a:endParaRPr>
          </a:p>
          <a:p>
            <a:pPr marL="228600" lvl="0" indent="-228600">
              <a:buClrTx/>
              <a:buSzTx/>
              <a:buFont typeface="Arial" panose="020B0604020202020204" pitchFamily="34" charset="0"/>
              <a:buChar char="•"/>
            </a:pPr>
            <a:r>
              <a:rPr lang="en-US" sz="2000" kern="1200" dirty="0">
                <a:solidFill>
                  <a:srgbClr val="000000"/>
                </a:solidFill>
                <a:latin typeface="Times New Roman" panose="02020603050405020304" pitchFamily="18" charset="0"/>
                <a:ea typeface="+mn-ea"/>
                <a:cs typeface="Times New Roman" panose="02020603050405020304" pitchFamily="18" charset="0"/>
              </a:rPr>
              <a:t>The extreme fatigue decreased, h</a:t>
            </a:r>
            <a:r>
              <a:rPr lang="hu-HU" sz="2000" kern="1200" dirty="0">
                <a:solidFill>
                  <a:srgbClr val="000000"/>
                </a:solidFill>
                <a:latin typeface="Times New Roman" panose="02020603050405020304" pitchFamily="18" charset="0"/>
                <a:ea typeface="+mn-ea"/>
                <a:cs typeface="Times New Roman" panose="02020603050405020304" pitchFamily="18" charset="0"/>
              </a:rPr>
              <a:t>is</a:t>
            </a:r>
            <a:r>
              <a:rPr lang="en-US" sz="2000" kern="1200" dirty="0">
                <a:solidFill>
                  <a:srgbClr val="000000"/>
                </a:solidFill>
                <a:latin typeface="Times New Roman" panose="02020603050405020304" pitchFamily="18" charset="0"/>
                <a:ea typeface="+mn-ea"/>
                <a:cs typeface="Times New Roman" panose="02020603050405020304" pitchFamily="18" charset="0"/>
              </a:rPr>
              <a:t> appetite improved, and h</a:t>
            </a:r>
            <a:r>
              <a:rPr lang="hu-HU" sz="2000" kern="1200" dirty="0">
                <a:solidFill>
                  <a:srgbClr val="000000"/>
                </a:solidFill>
                <a:latin typeface="Times New Roman" panose="02020603050405020304" pitchFamily="18" charset="0"/>
                <a:ea typeface="+mn-ea"/>
                <a:cs typeface="Times New Roman" panose="02020603050405020304" pitchFamily="18" charset="0"/>
              </a:rPr>
              <a:t>is</a:t>
            </a:r>
            <a:r>
              <a:rPr lang="en-US" sz="2000" kern="1200" dirty="0">
                <a:solidFill>
                  <a:srgbClr val="000000"/>
                </a:solidFill>
                <a:latin typeface="Times New Roman" panose="02020603050405020304" pitchFamily="18" charset="0"/>
                <a:ea typeface="+mn-ea"/>
                <a:cs typeface="Times New Roman" panose="02020603050405020304" pitchFamily="18" charset="0"/>
              </a:rPr>
              <a:t> dyspnea improved.</a:t>
            </a:r>
          </a:p>
          <a:p>
            <a:pPr marL="228600" lvl="0" indent="-228600">
              <a:buClrTx/>
              <a:buSzTx/>
              <a:buFont typeface="Arial" panose="020B0604020202020204" pitchFamily="34" charset="0"/>
              <a:buChar char="•"/>
            </a:pPr>
            <a:r>
              <a:rPr lang="hu-HU" sz="2000" kern="1200" dirty="0">
                <a:solidFill>
                  <a:srgbClr val="000000"/>
                </a:solidFill>
                <a:latin typeface="Times New Roman" panose="02020603050405020304" pitchFamily="18" charset="0"/>
                <a:ea typeface="+mn-ea"/>
                <a:cs typeface="Times New Roman" panose="02020603050405020304" pitchFamily="18" charset="0"/>
              </a:rPr>
              <a:t>H</a:t>
            </a:r>
            <a:r>
              <a:rPr lang="en-US" sz="2000" kern="1200" dirty="0">
                <a:solidFill>
                  <a:srgbClr val="000000"/>
                </a:solidFill>
                <a:latin typeface="Times New Roman" panose="02020603050405020304" pitchFamily="18" charset="0"/>
                <a:ea typeface="+mn-ea"/>
                <a:cs typeface="Times New Roman" panose="02020603050405020304" pitchFamily="18" charset="0"/>
              </a:rPr>
              <a:t>e is f</a:t>
            </a:r>
            <a:r>
              <a:rPr lang="hu-HU" sz="2000" kern="1200" dirty="0">
                <a:solidFill>
                  <a:srgbClr val="000000"/>
                </a:solidFill>
                <a:latin typeface="Times New Roman" panose="02020603050405020304" pitchFamily="18" charset="0"/>
                <a:ea typeface="+mn-ea"/>
                <a:cs typeface="Times New Roman" panose="02020603050405020304" pitchFamily="18" charset="0"/>
              </a:rPr>
              <a:t>e</a:t>
            </a:r>
            <a:r>
              <a:rPr lang="en-US" sz="2000" kern="1200" dirty="0">
                <a:solidFill>
                  <a:srgbClr val="000000"/>
                </a:solidFill>
                <a:latin typeface="Times New Roman" panose="02020603050405020304" pitchFamily="18" charset="0"/>
                <a:ea typeface="+mn-ea"/>
                <a:cs typeface="Times New Roman" panose="02020603050405020304" pitchFamily="18" charset="0"/>
              </a:rPr>
              <a:t>eling well!</a:t>
            </a:r>
          </a:p>
          <a:p>
            <a:pPr marL="0" lvl="0" indent="0">
              <a:buClrTx/>
              <a:buSzTx/>
              <a:buNone/>
            </a:pPr>
            <a:endParaRPr lang="en-US" sz="1000" kern="1200" dirty="0">
              <a:solidFill>
                <a:prstClr val="black"/>
              </a:solidFill>
              <a:latin typeface="Times New Roman" panose="02020603050405020304" pitchFamily="18" charset="0"/>
              <a:ea typeface="+mn-ea"/>
              <a:cs typeface="Times New Roman" panose="02020603050405020304" pitchFamily="18" charset="0"/>
            </a:endParaRPr>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Colon Cancer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Times New Roman" panose="02020603050405020304" pitchFamily="18" charset="0"/>
                <a:cs typeface="Times New Roman" panose="02020603050405020304" pitchFamily="18" charset="0"/>
                <a:sym typeface="Calibri"/>
              </a:rPr>
              <a:t>Research Studies </a:t>
            </a:r>
            <a:endParaRPr lang="en-US" dirty="0">
              <a:latin typeface="Times New Roman" panose="02020603050405020304" pitchFamily="18" charset="0"/>
              <a:cs typeface="Times New Roman" panose="02020603050405020304" pitchFamily="18" charset="0"/>
            </a:endParaRPr>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223758"/>
            <a:ext cx="10515600" cy="1436626"/>
          </a:xfrm>
          <a:prstGeom prst="rect">
            <a:avLst/>
          </a:prstGeom>
          <a:noFill/>
          <a:ln>
            <a:noFill/>
          </a:ln>
        </p:spPr>
        <p:txBody>
          <a:bodyPr spcFirstLastPara="1" wrap="square" lIns="91425" tIns="45700" rIns="91425" bIns="45700" anchor="ctr" anchorCtr="0">
            <a:normAutofit fontScale="90000"/>
          </a:bodyPr>
          <a:lstStyle/>
          <a:p>
            <a:pPr>
              <a:buClr>
                <a:srgbClr val="000000"/>
              </a:buClr>
              <a:buSzPts val="3600"/>
            </a:pPr>
            <a:r>
              <a:rPr lang="en-US" sz="3600" dirty="0">
                <a:solidFill>
                  <a:srgbClr val="000000"/>
                </a:solidFill>
                <a:latin typeface="Times New Roman"/>
                <a:ea typeface="Times New Roman"/>
                <a:cs typeface="Times New Roman"/>
                <a:sym typeface="Times New Roman"/>
              </a:rPr>
              <a:t>Treating Colon Cancer Cells with Enzyme-Triggered Casein-Gated Release of Cargo from Mesoporous Silica-Based Nanoparticles </a:t>
            </a:r>
            <a:br>
              <a:rPr lang="en-US" sz="3600" b="0" i="0" u="none" strike="noStrike" dirty="0">
                <a:solidFill>
                  <a:srgbClr val="000000"/>
                </a:solidFill>
                <a:latin typeface="Times New Roman"/>
                <a:ea typeface="Times New Roman"/>
                <a:cs typeface="Times New Roman"/>
                <a:sym typeface="Times New Roman"/>
              </a:rPr>
            </a:br>
            <a:r>
              <a:rPr lang="en-US" sz="1200" b="0" i="0" u="none" strike="noStrike" dirty="0" err="1">
                <a:solidFill>
                  <a:schemeClr val="accent1">
                    <a:lumMod val="75000"/>
                  </a:schemeClr>
                </a:solidFill>
                <a:latin typeface="Times New Roman"/>
                <a:ea typeface="Times New Roman"/>
                <a:cs typeface="Times New Roman"/>
                <a:sym typeface="Times New Roman"/>
              </a:rPr>
              <a:t>Nisitha</a:t>
            </a:r>
            <a:r>
              <a:rPr lang="en-US" sz="1200" b="0" i="0" u="none" strike="noStrike" dirty="0">
                <a:solidFill>
                  <a:schemeClr val="accent1">
                    <a:lumMod val="75000"/>
                  </a:schemeClr>
                </a:solidFill>
                <a:latin typeface="Times New Roman"/>
                <a:ea typeface="Times New Roman"/>
                <a:cs typeface="Times New Roman"/>
                <a:sym typeface="Times New Roman"/>
              </a:rPr>
              <a:t> </a:t>
            </a:r>
            <a:r>
              <a:rPr lang="en-US" sz="1200" b="0" i="0" u="none" strike="noStrike" dirty="0" err="1">
                <a:solidFill>
                  <a:schemeClr val="accent1">
                    <a:lumMod val="75000"/>
                  </a:schemeClr>
                </a:solidFill>
                <a:latin typeface="Times New Roman"/>
                <a:ea typeface="Times New Roman"/>
                <a:cs typeface="Times New Roman"/>
                <a:sym typeface="Times New Roman"/>
              </a:rPr>
              <a:t>Wijewantha</a:t>
            </a:r>
            <a:r>
              <a:rPr lang="en-US" sz="1200" b="0" i="0" u="none" strike="noStrike" dirty="0">
                <a:solidFill>
                  <a:schemeClr val="accent1">
                    <a:lumMod val="75000"/>
                  </a:schemeClr>
                </a:solidFill>
                <a:latin typeface="Times New Roman"/>
                <a:ea typeface="Times New Roman"/>
                <a:cs typeface="Times New Roman"/>
                <a:sym typeface="Times New Roman"/>
              </a:rPr>
              <a:t>, Morgan M. </a:t>
            </a:r>
            <a:r>
              <a:rPr lang="en-US" sz="1200" b="0" i="0" u="none" strike="noStrike" dirty="0" err="1">
                <a:solidFill>
                  <a:schemeClr val="accent1">
                    <a:lumMod val="75000"/>
                  </a:schemeClr>
                </a:solidFill>
                <a:latin typeface="Times New Roman"/>
                <a:ea typeface="Times New Roman"/>
                <a:cs typeface="Times New Roman"/>
                <a:sym typeface="Times New Roman"/>
              </a:rPr>
              <a:t>Eikanger</a:t>
            </a:r>
            <a:r>
              <a:rPr lang="en-US" sz="1200" b="0" i="0" u="none" strike="noStrike" dirty="0">
                <a:solidFill>
                  <a:schemeClr val="accent1">
                    <a:lumMod val="75000"/>
                  </a:schemeClr>
                </a:solidFill>
                <a:latin typeface="Times New Roman"/>
                <a:ea typeface="Times New Roman"/>
                <a:cs typeface="Times New Roman"/>
                <a:sym typeface="Times New Roman"/>
              </a:rPr>
              <a:t>, Ryan M. Antony, </a:t>
            </a:r>
            <a:r>
              <a:rPr lang="en-US" sz="1200" b="0" i="0" u="none" strike="noStrike" dirty="0" err="1">
                <a:solidFill>
                  <a:schemeClr val="accent1">
                    <a:lumMod val="75000"/>
                  </a:schemeClr>
                </a:solidFill>
                <a:latin typeface="Times New Roman"/>
                <a:ea typeface="Times New Roman"/>
                <a:cs typeface="Times New Roman"/>
                <a:sym typeface="Times New Roman"/>
              </a:rPr>
              <a:t>Rashaun</a:t>
            </a:r>
            <a:r>
              <a:rPr lang="en-US" sz="1200" b="0" i="0" u="none" strike="noStrike" dirty="0">
                <a:solidFill>
                  <a:schemeClr val="accent1">
                    <a:lumMod val="75000"/>
                  </a:schemeClr>
                </a:solidFill>
                <a:latin typeface="Times New Roman"/>
                <a:ea typeface="Times New Roman"/>
                <a:cs typeface="Times New Roman"/>
                <a:sym typeface="Times New Roman"/>
              </a:rPr>
              <a:t> A. </a:t>
            </a:r>
            <a:r>
              <a:rPr lang="en-US" sz="1200" b="0" i="0" u="none" strike="noStrike" dirty="0" err="1">
                <a:solidFill>
                  <a:schemeClr val="accent1">
                    <a:lumMod val="75000"/>
                  </a:schemeClr>
                </a:solidFill>
                <a:latin typeface="Times New Roman"/>
                <a:ea typeface="Times New Roman"/>
                <a:cs typeface="Times New Roman"/>
                <a:sym typeface="Times New Roman"/>
              </a:rPr>
              <a:t>Potss</a:t>
            </a:r>
            <a:r>
              <a:rPr lang="en-US" sz="1200" b="0" i="0" u="none" strike="noStrike" dirty="0">
                <a:solidFill>
                  <a:schemeClr val="accent1">
                    <a:lumMod val="75000"/>
                  </a:schemeClr>
                </a:solidFill>
                <a:latin typeface="Times New Roman"/>
                <a:ea typeface="Times New Roman"/>
                <a:cs typeface="Times New Roman"/>
                <a:sym typeface="Times New Roman"/>
              </a:rPr>
              <a:t>, Khosrow </a:t>
            </a:r>
            <a:r>
              <a:rPr lang="en-US" sz="1200" b="0" i="0" u="none" strike="noStrike" dirty="0" err="1">
                <a:solidFill>
                  <a:schemeClr val="accent1">
                    <a:lumMod val="75000"/>
                  </a:schemeClr>
                </a:solidFill>
                <a:latin typeface="Times New Roman"/>
                <a:ea typeface="Times New Roman"/>
                <a:cs typeface="Times New Roman"/>
                <a:sym typeface="Times New Roman"/>
              </a:rPr>
              <a:t>Rezvani</a:t>
            </a:r>
            <a:r>
              <a:rPr lang="en-US" sz="1200" b="0" i="0" u="none" strike="noStrike" dirty="0">
                <a:solidFill>
                  <a:schemeClr val="accent1">
                    <a:lumMod val="75000"/>
                  </a:schemeClr>
                </a:solidFill>
                <a:latin typeface="Times New Roman"/>
                <a:ea typeface="Times New Roman"/>
                <a:cs typeface="Times New Roman"/>
                <a:sym typeface="Times New Roman"/>
              </a:rPr>
              <a:t>, and </a:t>
            </a:r>
            <a:r>
              <a:rPr lang="en-US" sz="1200" b="0" i="0" u="none" strike="noStrike" dirty="0" err="1">
                <a:solidFill>
                  <a:schemeClr val="accent1">
                    <a:lumMod val="75000"/>
                  </a:schemeClr>
                </a:solidFill>
                <a:latin typeface="Times New Roman"/>
                <a:ea typeface="Times New Roman"/>
                <a:cs typeface="Times New Roman"/>
                <a:sym typeface="Times New Roman"/>
              </a:rPr>
              <a:t>Grigoriy</a:t>
            </a:r>
            <a:r>
              <a:rPr lang="en-US" sz="1200" b="0" i="0" u="none" strike="noStrike" dirty="0">
                <a:solidFill>
                  <a:schemeClr val="accent1">
                    <a:lumMod val="75000"/>
                  </a:schemeClr>
                </a:solidFill>
                <a:latin typeface="Times New Roman"/>
                <a:ea typeface="Times New Roman"/>
                <a:cs typeface="Times New Roman"/>
                <a:sym typeface="Times New Roman"/>
              </a:rPr>
              <a:t> </a:t>
            </a:r>
            <a:r>
              <a:rPr lang="en-US" sz="1200" b="0" i="0" u="none" strike="noStrike" dirty="0" err="1">
                <a:solidFill>
                  <a:schemeClr val="accent1">
                    <a:lumMod val="75000"/>
                  </a:schemeClr>
                </a:solidFill>
                <a:latin typeface="Times New Roman"/>
                <a:ea typeface="Times New Roman"/>
                <a:cs typeface="Times New Roman"/>
                <a:sym typeface="Times New Roman"/>
              </a:rPr>
              <a:t>Sereda</a:t>
            </a:r>
            <a:endParaRPr sz="7200" dirty="0">
              <a:solidFill>
                <a:schemeClr val="accent1">
                  <a:lumMod val="75000"/>
                </a:schemeClr>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922929"/>
            <a:ext cx="10515600" cy="4277480"/>
          </a:xfrm>
          <a:prstGeom prst="rect">
            <a:avLst/>
          </a:prstGeom>
          <a:noFill/>
          <a:ln>
            <a:noFill/>
          </a:ln>
        </p:spPr>
        <p:txBody>
          <a:bodyPr spcFirstLastPara="1" wrap="square" lIns="91425" tIns="45700" rIns="91425" bIns="45700" anchor="t" anchorCtr="0">
            <a:normAutofit fontScale="92500" lnSpcReduction="10000"/>
          </a:bodyPr>
          <a:lstStyle/>
          <a:p>
            <a:pPr marL="228600" indent="-228600">
              <a:spcBef>
                <a:spcPts val="0"/>
              </a:spcBef>
              <a:buClr>
                <a:srgbClr val="212121"/>
              </a:buClr>
              <a:buSzPct val="100000"/>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Colorectal cancer (CRC) is one of the most widely diagnosed cancers worldwide. Despite notable improvements in therapeutic strategies available to CRC patients, late stages of CRC have a higher incidence rate of drug resistance, which is associated with a higher mortality rate. Colorectal cancer (CRC) is one of the most widely diagnosed cancers worldwide. Despite notable improvements in therapeutic strategies available to CRC patients, late stages of CRC have a higher incidence rate of drug resistance, which is associated with a higher mortality rate.</a:t>
            </a:r>
          </a:p>
          <a:p>
            <a:pPr marL="228600" indent="-228600">
              <a:spcBef>
                <a:spcPts val="0"/>
              </a:spcBef>
              <a:buClr>
                <a:srgbClr val="212121"/>
              </a:buClr>
              <a:buSzPct val="100000"/>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The goal of this study is to develop a nano assembly to selectively deliver VTD to cancer cells and release it on demand while leaving normal cells intact.</a:t>
            </a:r>
          </a:p>
          <a:p>
            <a:pPr marL="228600" indent="-228600">
              <a:spcBef>
                <a:spcPts val="0"/>
              </a:spcBef>
              <a:buClr>
                <a:srgbClr val="212121"/>
              </a:buClr>
              <a:buSzPct val="100000"/>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We packaged the targeted therapy anticancer molecule VTD inside mesoporous silica nanoparticles (MSNs) impermeable to the blood-brain barrier (BBB) and with selective affinity to CRC cells and sealed the VTD-loaded nanoparticles with an enzymatically cleavable protein. The particles will deliver and release VTD only at the targeted colorectal tumor sites.</a:t>
            </a: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We have proven the selective affinity of two types of VTD-carrying particles to CRC cells and enzyme- or acid-triggered VTD release. Negatively surface-charged MSNs showed significant affinity toward positively charged cancer cells but not negatively charged normal fibroblast colon cells, making VTD-MSNs a promising anticancer drug with minimal side effects</a:t>
            </a:r>
          </a:p>
          <a:p>
            <a:pPr marL="0" indent="0">
              <a:spcBef>
                <a:spcPts val="0"/>
              </a:spcBef>
              <a:buClr>
                <a:srgbClr val="212121"/>
              </a:buClr>
              <a:buSzPct val="100000"/>
              <a:buNone/>
            </a:pPr>
            <a:endParaRPr lang="en-US" sz="18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r>
              <a:rPr lang="en-US" sz="1500" u="sng" dirty="0">
                <a:solidFill>
                  <a:srgbClr val="212121"/>
                </a:solidFill>
                <a:latin typeface="Times New Roman"/>
                <a:ea typeface="Times New Roman"/>
                <a:cs typeface="Times New Roman"/>
                <a:sym typeface="Times New Roman"/>
                <a:hlinkClick r:id="rId3"/>
              </a:rPr>
              <a:t>https://www.ncbi.nlm.nih.gov/pmc/articles/PMC8776503/</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r>
              <a:rPr lang="en-US" sz="2700" b="0" i="0" dirty="0">
                <a:solidFill>
                  <a:srgbClr val="000000"/>
                </a:solidFill>
                <a:effectLst/>
                <a:latin typeface="Times New Roman" panose="02020603050405020304" pitchFamily="18" charset="0"/>
                <a:cs typeface="Times New Roman" panose="02020603050405020304" pitchFamily="18" charset="0"/>
              </a:rPr>
              <a:t>A Dietary Intervention High in Green Leafy Vegetables Reduces Oxidative DNA Damage in Adults at Increased Risk of Colorectal Cancer: Biological Outcomes of the Randomized Controlled Meat and Three Greens (M3G) Feasibility Trial</a:t>
            </a:r>
            <a:br>
              <a:rPr lang="en-US" sz="3600" b="0" i="0" u="none" strike="noStrike" dirty="0">
                <a:solidFill>
                  <a:srgbClr val="000000"/>
                </a:solidFill>
                <a:latin typeface="Times New Roman"/>
                <a:ea typeface="Times New Roman"/>
                <a:cs typeface="Times New Roman"/>
                <a:sym typeface="Times New Roman"/>
              </a:rPr>
            </a:br>
            <a:r>
              <a:rPr lang="en-US" sz="1300" u="sng" dirty="0">
                <a:solidFill>
                  <a:srgbClr val="376FAA"/>
                </a:solidFill>
                <a:effectLst/>
                <a:latin typeface="Times New Roman" panose="02020603050405020304" pitchFamily="18" charset="0"/>
                <a:hlinkClick r:id="rId3"/>
              </a:rPr>
              <a:t>Andrew D. Frugé</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1,*</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4"/>
              </a:rPr>
              <a:t>Kristen S. Smith</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1</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5"/>
              </a:rPr>
              <a:t>Aaron J. Riviere</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1</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6"/>
              </a:rPr>
              <a:t>Rachel Tenpenny-Chigas</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1</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7"/>
              </a:rPr>
              <a:t>Wendy Demark-Wahnefried</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2</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8"/>
              </a:rPr>
              <a:t>Anna E. Arthur</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3</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9"/>
              </a:rPr>
              <a:t>William M. Murrah</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4</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10"/>
              </a:rPr>
              <a:t>William J. van der Pol</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5</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11"/>
              </a:rPr>
              <a:t>Shanese L. Jasper</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6</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12"/>
              </a:rPr>
              <a:t>Casey D. Morrow</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7</a:t>
            </a:r>
            <a:r>
              <a:rPr lang="en-US" sz="1300" dirty="0">
                <a:solidFill>
                  <a:srgbClr val="212121"/>
                </a:solidFill>
                <a:effectLst/>
                <a:latin typeface="Times New Roman" panose="02020603050405020304" pitchFamily="18" charset="0"/>
              </a:rPr>
              <a:t> </a:t>
            </a:r>
            <a:r>
              <a:rPr lang="en-US" sz="1300" u="sng" dirty="0">
                <a:solidFill>
                  <a:srgbClr val="376FAA"/>
                </a:solidFill>
                <a:effectLst/>
                <a:latin typeface="Times New Roman" panose="02020603050405020304" pitchFamily="18" charset="0"/>
                <a:hlinkClick r:id="rId13"/>
              </a:rPr>
              <a:t>Robert D. Arnold</a:t>
            </a:r>
            <a:r>
              <a:rPr lang="en-US" sz="1300" dirty="0">
                <a:solidFill>
                  <a:srgbClr val="212121"/>
                </a:solidFill>
                <a:effectLst/>
                <a:latin typeface="Times New Roman" panose="02020603050405020304" pitchFamily="18" charset="0"/>
              </a:rPr>
              <a:t>,</a:t>
            </a:r>
            <a:r>
              <a:rPr lang="en-US" sz="1300" baseline="30000" dirty="0">
                <a:solidFill>
                  <a:srgbClr val="212121"/>
                </a:solidFill>
                <a:effectLst/>
                <a:latin typeface="Times New Roman" panose="02020603050405020304" pitchFamily="18" charset="0"/>
              </a:rPr>
              <a:t>7</a:t>
            </a:r>
            <a:r>
              <a:rPr lang="en-US" sz="1300" dirty="0">
                <a:solidFill>
                  <a:srgbClr val="212121"/>
                </a:solidFill>
                <a:effectLst/>
                <a:latin typeface="Times New Roman" panose="02020603050405020304" pitchFamily="18" charset="0"/>
              </a:rPr>
              <a:t> and </a:t>
            </a:r>
            <a:r>
              <a:rPr lang="en-US" sz="1300" u="sng" dirty="0">
                <a:solidFill>
                  <a:srgbClr val="376FAA"/>
                </a:solidFill>
                <a:effectLst/>
                <a:latin typeface="Times New Roman" panose="02020603050405020304" pitchFamily="18" charset="0"/>
                <a:hlinkClick r:id="rId14"/>
              </a:rPr>
              <a:t>Kimberly Braxton-Lloyd</a:t>
            </a:r>
            <a:endParaRPr dirty="0"/>
          </a:p>
        </p:txBody>
      </p:sp>
      <p:sp>
        <p:nvSpPr>
          <p:cNvPr id="341" name="Google Shape;341;p21"/>
          <p:cNvSpPr txBox="1">
            <a:spLocks noGrp="1"/>
          </p:cNvSpPr>
          <p:nvPr>
            <p:ph type="body" idx="1"/>
          </p:nvPr>
        </p:nvSpPr>
        <p:spPr>
          <a:xfrm>
            <a:off x="1154723" y="1878258"/>
            <a:ext cx="10515600" cy="4497997"/>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rgbClr val="212121"/>
              </a:buClr>
              <a:buSzPct val="100000"/>
              <a:buChar char="•"/>
            </a:pPr>
            <a:r>
              <a:rPr lang="en-US" sz="2400" b="0" i="0" u="none" strike="noStrike" dirty="0">
                <a:solidFill>
                  <a:srgbClr val="212121"/>
                </a:solidFill>
                <a:effectLst/>
                <a:latin typeface="Times New Roman" panose="02020603050405020304" pitchFamily="18" charset="0"/>
                <a:cs typeface="Times New Roman" panose="02020603050405020304" pitchFamily="18" charset="0"/>
              </a:rPr>
              <a:t> </a:t>
            </a:r>
            <a:r>
              <a:rPr lang="en-US" sz="2400" b="0" i="0" dirty="0">
                <a:solidFill>
                  <a:srgbClr val="212121"/>
                </a:solidFill>
                <a:effectLst/>
                <a:latin typeface="Times New Roman" panose="02020603050405020304" pitchFamily="18" charset="0"/>
                <a:cs typeface="Times New Roman" panose="02020603050405020304" pitchFamily="18" charset="0"/>
              </a:rPr>
              <a:t>Green leafy vegetables (GLV) may reduce the risk of red meat (RM)-)-induced colonic DNA damage and colorectal cancer (CRC). </a:t>
            </a:r>
          </a:p>
          <a:p>
            <a:pPr marL="228600" lvl="0" indent="-228600" algn="l" rtl="0">
              <a:lnSpc>
                <a:spcPct val="90000"/>
              </a:lnSpc>
              <a:spcBef>
                <a:spcPts val="0"/>
              </a:spcBef>
              <a:spcAft>
                <a:spcPts val="0"/>
              </a:spcAft>
              <a:buClr>
                <a:srgbClr val="212121"/>
              </a:buClr>
              <a:buSzPct val="100000"/>
              <a:buChar char="•"/>
            </a:pPr>
            <a:r>
              <a:rPr lang="en-US" sz="2400" b="0" i="0" dirty="0">
                <a:solidFill>
                  <a:srgbClr val="212121"/>
                </a:solidFill>
                <a:effectLst/>
                <a:latin typeface="Times New Roman" panose="02020603050405020304" pitchFamily="18" charset="0"/>
                <a:cs typeface="Times New Roman" panose="02020603050405020304" pitchFamily="18" charset="0"/>
              </a:rPr>
              <a:t>We previously reported the primary outcomes (feasibility) of a 12-week randomized controlled crossover trial in adults with habitual high RM and low GLV intake with body mass index (BMI) &gt; 30 kg/m</a:t>
            </a:r>
            <a:r>
              <a:rPr lang="en-US" sz="2400" b="0" i="0" baseline="30000" dirty="0">
                <a:solidFill>
                  <a:srgbClr val="212121"/>
                </a:solidFill>
                <a:effectLst/>
                <a:latin typeface="Times New Roman" panose="02020603050405020304" pitchFamily="18" charset="0"/>
                <a:cs typeface="Times New Roman" panose="02020603050405020304" pitchFamily="18" charset="0"/>
              </a:rPr>
              <a:t>2</a:t>
            </a:r>
            <a:r>
              <a:rPr lang="en-US" sz="2400" b="0" i="0" dirty="0">
                <a:solidFill>
                  <a:srgbClr val="212121"/>
                </a:solidFill>
                <a:effectLst/>
                <a:latin typeface="Times New Roman" panose="02020603050405020304" pitchFamily="18" charset="0"/>
                <a:cs typeface="Times New Roman" panose="02020603050405020304" pitchFamily="18" charset="0"/>
              </a:rPr>
              <a:t> (</a:t>
            </a:r>
            <a:r>
              <a:rPr lang="en-US" sz="2400" b="0" i="0" u="sng" dirty="0">
                <a:solidFill>
                  <a:srgbClr val="376FAA"/>
                </a:solidFill>
                <a:effectLst/>
                <a:latin typeface="Times New Roman" panose="02020603050405020304" pitchFamily="18" charset="0"/>
                <a:cs typeface="Times New Roman" panose="02020603050405020304" pitchFamily="18" charset="0"/>
                <a:hlinkClick r:id="rId15"/>
              </a:rPr>
              <a:t>NCT03582306</a:t>
            </a:r>
            <a:r>
              <a:rPr lang="en-US" sz="2400" b="0" i="0" dirty="0">
                <a:solidFill>
                  <a:srgbClr val="212121"/>
                </a:solidFill>
                <a:effectLst/>
                <a:latin typeface="Times New Roman" panose="02020603050405020304" pitchFamily="18" charset="0"/>
                <a:cs typeface="Times New Roman" panose="02020603050405020304" pitchFamily="18" charset="0"/>
              </a:rPr>
              <a:t>).</a:t>
            </a:r>
            <a:r>
              <a:rPr lang="en-US" sz="2400" dirty="0">
                <a:solidFill>
                  <a:srgbClr val="212121"/>
                </a:solidFill>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rgbClr val="212121"/>
              </a:buClr>
              <a:buSzPct val="100000"/>
              <a:buChar char="•"/>
            </a:pPr>
            <a:r>
              <a:rPr lang="en-US" sz="2400" b="0" i="0" dirty="0">
                <a:solidFill>
                  <a:srgbClr val="212121"/>
                </a:solidFill>
                <a:effectLst/>
                <a:latin typeface="Times New Roman" panose="02020603050405020304" pitchFamily="18" charset="0"/>
                <a:cs typeface="Times New Roman" panose="02020603050405020304" pitchFamily="18" charset="0"/>
              </a:rPr>
              <a:t>Herein, our objective was to report a priori secondary outcomes. Participants were recruited and enrolled in 2018, stratified by gender, and randomized to two arms: immediate intervention group (IG, n = 26) or delayed intervention group (DG, n = 24). During the 4 week intervention period, participants were provided with frozen GLV and counseled to consume 1 cooked cup equivalent daily. Participants consumed their normal diet for the remaining 8 weeks.</a:t>
            </a:r>
          </a:p>
          <a:p>
            <a:pPr marL="228600" lvl="0" indent="-228600" algn="l" rtl="0">
              <a:lnSpc>
                <a:spcPct val="90000"/>
              </a:lnSpc>
              <a:spcBef>
                <a:spcPts val="0"/>
              </a:spcBef>
              <a:spcAft>
                <a:spcPts val="0"/>
              </a:spcAft>
              <a:buClr>
                <a:srgbClr val="212121"/>
              </a:buClr>
              <a:buSzPct val="100000"/>
              <a:buChar char="•"/>
            </a:pPr>
            <a:r>
              <a:rPr lang="en-US" sz="2400" b="0" i="0" dirty="0">
                <a:solidFill>
                  <a:srgbClr val="212121"/>
                </a:solidFill>
                <a:effectLst/>
                <a:latin typeface="Times New Roman" panose="02020603050405020304" pitchFamily="18" charset="0"/>
                <a:cs typeface="Times New Roman" panose="02020603050405020304" pitchFamily="18" charset="0"/>
              </a:rPr>
              <a:t>At each of four study visits, anthropometrics, stool, and blood were taken. Overall, plasma Vitamin K1 (0.50 ± 1.18 ng/mL, </a:t>
            </a:r>
            <a:r>
              <a:rPr lang="en-US" sz="2400" b="0" i="1" dirty="0">
                <a:solidFill>
                  <a:srgbClr val="212121"/>
                </a:solidFill>
                <a:effectLst/>
                <a:latin typeface="Times New Roman" panose="02020603050405020304" pitchFamily="18" charset="0"/>
                <a:cs typeface="Times New Roman" panose="02020603050405020304" pitchFamily="18" charset="0"/>
              </a:rPr>
              <a:t>p</a:t>
            </a:r>
            <a:r>
              <a:rPr lang="en-US" sz="2400" b="0" i="0" dirty="0">
                <a:solidFill>
                  <a:srgbClr val="212121"/>
                </a:solidFill>
                <a:effectLst/>
                <a:latin typeface="Times New Roman" panose="02020603050405020304" pitchFamily="18" charset="0"/>
                <a:cs typeface="Times New Roman" panose="02020603050405020304" pitchFamily="18" charset="0"/>
              </a:rPr>
              <a:t> &lt; 0.001) increased, while circulating 8OHdG (−8.52 ± 19.05 ng/mL, </a:t>
            </a:r>
            <a:r>
              <a:rPr lang="en-US" sz="2400" b="0" i="1" dirty="0">
                <a:solidFill>
                  <a:srgbClr val="212121"/>
                </a:solidFill>
                <a:effectLst/>
                <a:latin typeface="Times New Roman" panose="02020603050405020304" pitchFamily="18" charset="0"/>
                <a:cs typeface="Times New Roman" panose="02020603050405020304" pitchFamily="18" charset="0"/>
              </a:rPr>
              <a:t>p</a:t>
            </a:r>
            <a:r>
              <a:rPr lang="en-US" sz="2400" b="0" i="0" dirty="0">
                <a:solidFill>
                  <a:srgbClr val="212121"/>
                </a:solidFill>
                <a:effectLst/>
                <a:latin typeface="Times New Roman" panose="02020603050405020304" pitchFamily="18" charset="0"/>
                <a:cs typeface="Times New Roman" panose="02020603050405020304" pitchFamily="18" charset="0"/>
              </a:rPr>
              <a:t> &lt; 0.001), fecal 8OHdG (−6.78 ± 34.86 ng/mL, </a:t>
            </a:r>
            <a:r>
              <a:rPr lang="en-US" sz="2400" b="0" i="1" dirty="0">
                <a:solidFill>
                  <a:srgbClr val="212121"/>
                </a:solidFill>
                <a:effectLst/>
                <a:latin typeface="Times New Roman" panose="02020603050405020304" pitchFamily="18" charset="0"/>
                <a:cs typeface="Times New Roman" panose="02020603050405020304" pitchFamily="18" charset="0"/>
              </a:rPr>
              <a:t>p</a:t>
            </a:r>
            <a:r>
              <a:rPr lang="en-US" sz="2400" b="0" i="0" dirty="0">
                <a:solidFill>
                  <a:srgbClr val="212121"/>
                </a:solidFill>
                <a:effectLst/>
                <a:latin typeface="Times New Roman" panose="02020603050405020304" pitchFamily="18" charset="0"/>
                <a:cs typeface="Times New Roman" panose="02020603050405020304" pitchFamily="18" charset="0"/>
              </a:rPr>
              <a:t> &lt; 0.001), and TNF</a:t>
            </a:r>
            <a:r>
              <a:rPr lang="el-GR" sz="2400" b="0" i="0" dirty="0">
                <a:solidFill>
                  <a:srgbClr val="212121"/>
                </a:solidFill>
                <a:effectLst/>
                <a:latin typeface="Times New Roman" panose="02020603050405020304" pitchFamily="18" charset="0"/>
                <a:cs typeface="Times New Roman" panose="02020603050405020304" pitchFamily="18" charset="0"/>
              </a:rPr>
              <a:t>α (−16.95 ± 60.82 </a:t>
            </a:r>
            <a:r>
              <a:rPr lang="en-US" sz="2400" b="0" i="0" dirty="0" err="1">
                <a:solidFill>
                  <a:srgbClr val="212121"/>
                </a:solidFill>
                <a:effectLst/>
                <a:latin typeface="Times New Roman" panose="02020603050405020304" pitchFamily="18" charset="0"/>
                <a:cs typeface="Times New Roman" panose="02020603050405020304" pitchFamily="18" charset="0"/>
              </a:rPr>
              <a:t>pg</a:t>
            </a:r>
            <a:r>
              <a:rPr lang="en-US" sz="2400" b="0" i="0" dirty="0">
                <a:solidFill>
                  <a:srgbClr val="212121"/>
                </a:solidFill>
                <a:effectLst/>
                <a:latin typeface="Times New Roman" panose="02020603050405020304" pitchFamily="18" charset="0"/>
                <a:cs typeface="Times New Roman" panose="02020603050405020304" pitchFamily="18" charset="0"/>
              </a:rPr>
              <a:t>/mL, </a:t>
            </a:r>
            <a:r>
              <a:rPr lang="en-US" sz="2400" b="0" i="1" dirty="0">
                <a:solidFill>
                  <a:srgbClr val="212121"/>
                </a:solidFill>
                <a:effectLst/>
                <a:latin typeface="Times New Roman" panose="02020603050405020304" pitchFamily="18" charset="0"/>
                <a:cs typeface="Times New Roman" panose="02020603050405020304" pitchFamily="18" charset="0"/>
              </a:rPr>
              <a:t>p</a:t>
            </a:r>
            <a:r>
              <a:rPr lang="en-US" sz="2400" b="0" i="0" dirty="0">
                <a:solidFill>
                  <a:srgbClr val="212121"/>
                </a:solidFill>
                <a:effectLst/>
                <a:latin typeface="Times New Roman" panose="02020603050405020304" pitchFamily="18" charset="0"/>
                <a:cs typeface="Times New Roman" panose="02020603050405020304" pitchFamily="18" charset="0"/>
              </a:rPr>
              <a:t> &lt; 0.001) decreased during the GLV intervention compared to control periods </a:t>
            </a:r>
          </a:p>
          <a:p>
            <a:pPr marL="228600" indent="-228600">
              <a:spcBef>
                <a:spcPts val="0"/>
              </a:spcBef>
              <a:buClr>
                <a:srgbClr val="212121"/>
              </a:buClr>
              <a:buSzPct val="100000"/>
            </a:pPr>
            <a:r>
              <a:rPr lang="en-US" sz="2400" b="0" i="0" dirty="0">
                <a:solidFill>
                  <a:srgbClr val="212121"/>
                </a:solidFill>
                <a:effectLst/>
                <a:latin typeface="Times New Roman" panose="02020603050405020304" pitchFamily="18" charset="0"/>
                <a:cs typeface="Times New Roman" panose="02020603050405020304" pitchFamily="18" charset="0"/>
              </a:rPr>
              <a:t>Alpha diversity of fecal microbiota and relative abundance of major taxa did not differ systematically across study periods. Further investigation of the effects of increased GLV intake on CRC risk is warranted.</a:t>
            </a:r>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16">
            <a:alphaModFix/>
          </a:blip>
          <a:srcRect/>
          <a:stretch/>
        </p:blipFill>
        <p:spPr>
          <a:xfrm>
            <a:off x="11123249" y="5850441"/>
            <a:ext cx="918303" cy="922918"/>
          </a:xfrm>
          <a:prstGeom prst="rect">
            <a:avLst/>
          </a:prstGeom>
          <a:noFill/>
          <a:ln>
            <a:noFill/>
          </a:ln>
        </p:spPr>
      </p:pic>
      <p:sp>
        <p:nvSpPr>
          <p:cNvPr id="2" name="TextBox 1">
            <a:extLst>
              <a:ext uri="{FF2B5EF4-FFF2-40B4-BE49-F238E27FC236}">
                <a16:creationId xmlns:a16="http://schemas.microsoft.com/office/drawing/2014/main" id="{1C00EF16-C46E-D227-4854-B52639EAFC4C}"/>
              </a:ext>
            </a:extLst>
          </p:cNvPr>
          <p:cNvSpPr txBox="1"/>
          <p:nvPr/>
        </p:nvSpPr>
        <p:spPr>
          <a:xfrm>
            <a:off x="1308838" y="6061816"/>
            <a:ext cx="5405717" cy="523220"/>
          </a:xfrm>
          <a:prstGeom prst="rect">
            <a:avLst/>
          </a:prstGeom>
          <a:noFill/>
        </p:spPr>
        <p:txBody>
          <a:bodyPr wrap="square" rtlCol="0">
            <a:spAutoFit/>
          </a:bodyPr>
          <a:lstStyle/>
          <a:p>
            <a:r>
              <a:rPr lang="en-US" sz="1400" dirty="0">
                <a:hlinkClick r:id="rId17"/>
              </a:rPr>
              <a:t>https://www.ncbi.nlm.nih.gov/pmc/articles/PMC8067874/</a:t>
            </a:r>
            <a:r>
              <a:rPr lang="en-US" sz="1400" dirty="0"/>
              <a:t> </a:t>
            </a:r>
          </a:p>
          <a:p>
            <a:r>
              <a:rPr lang="en-US"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Anticancer Properties of Curcumin Against Colorectal Cancer: A Review </a:t>
            </a:r>
            <a:br>
              <a:rPr lang="en-US" sz="40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Oluwafemi Adeleke </a:t>
            </a:r>
            <a:r>
              <a:rPr lang="en-US" sz="1300" b="0" i="0" u="none" strike="noStrike" dirty="0" err="1">
                <a:solidFill>
                  <a:srgbClr val="2E75B5"/>
                </a:solidFill>
                <a:latin typeface="Times New Roman"/>
                <a:ea typeface="Times New Roman"/>
                <a:cs typeface="Times New Roman"/>
                <a:sym typeface="Times New Roman"/>
              </a:rPr>
              <a:t>Ojo</a:t>
            </a:r>
            <a:r>
              <a:rPr lang="en-US" sz="1300" b="0" i="0" u="none" strike="noStrike" dirty="0">
                <a:solidFill>
                  <a:srgbClr val="2E75B5"/>
                </a:solidFill>
                <a:latin typeface="Times New Roman"/>
                <a:ea typeface="Times New Roman"/>
                <a:cs typeface="Times New Roman"/>
                <a:sym typeface="Times New Roman"/>
              </a:rPr>
              <a:t>, </a:t>
            </a:r>
            <a:r>
              <a:rPr lang="en-US" sz="1300" b="0" i="0" u="none" strike="noStrike" dirty="0" err="1">
                <a:solidFill>
                  <a:srgbClr val="2E75B5"/>
                </a:solidFill>
                <a:latin typeface="Times New Roman"/>
                <a:ea typeface="Times New Roman"/>
                <a:cs typeface="Times New Roman"/>
                <a:sym typeface="Times New Roman"/>
              </a:rPr>
              <a:t>Temiloluwa</a:t>
            </a:r>
            <a:r>
              <a:rPr lang="en-US" sz="1300" b="0" i="0" u="none" strike="noStrike" dirty="0">
                <a:solidFill>
                  <a:srgbClr val="2E75B5"/>
                </a:solidFill>
                <a:latin typeface="Times New Roman"/>
                <a:ea typeface="Times New Roman"/>
                <a:cs typeface="Times New Roman"/>
                <a:sym typeface="Times New Roman"/>
              </a:rPr>
              <a:t> Rhoda Ade</a:t>
            </a:r>
            <a:r>
              <a:rPr lang="en-US" sz="1300" dirty="0">
                <a:solidFill>
                  <a:srgbClr val="2E75B5"/>
                </a:solidFill>
                <a:latin typeface="Times New Roman"/>
                <a:ea typeface="Times New Roman"/>
                <a:cs typeface="Times New Roman"/>
                <a:sym typeface="Times New Roman"/>
              </a:rPr>
              <a:t>yemo, </a:t>
            </a:r>
            <a:r>
              <a:rPr lang="en-US" sz="1300" dirty="0" err="1">
                <a:solidFill>
                  <a:srgbClr val="2E75B5"/>
                </a:solidFill>
                <a:latin typeface="Times New Roman"/>
                <a:ea typeface="Times New Roman"/>
                <a:cs typeface="Times New Roman"/>
                <a:sym typeface="Times New Roman"/>
              </a:rPr>
              <a:t>Damilare</a:t>
            </a:r>
            <a:r>
              <a:rPr lang="en-US" sz="1300" dirty="0">
                <a:solidFill>
                  <a:srgbClr val="2E75B5"/>
                </a:solidFill>
                <a:latin typeface="Times New Roman"/>
                <a:ea typeface="Times New Roman"/>
                <a:cs typeface="Times New Roman"/>
                <a:sym typeface="Times New Roman"/>
              </a:rPr>
              <a:t> Rotimi, Gaber El-Saber </a:t>
            </a:r>
            <a:r>
              <a:rPr lang="en-US" sz="1300" dirty="0" err="1">
                <a:solidFill>
                  <a:srgbClr val="2E75B5"/>
                </a:solidFill>
                <a:latin typeface="Times New Roman"/>
                <a:ea typeface="Times New Roman"/>
                <a:cs typeface="Times New Roman"/>
                <a:sym typeface="Times New Roman"/>
              </a:rPr>
              <a:t>Batiha</a:t>
            </a:r>
            <a:r>
              <a:rPr lang="en-US" sz="1300" dirty="0">
                <a:solidFill>
                  <a:srgbClr val="2E75B5"/>
                </a:solidFill>
                <a:latin typeface="Times New Roman"/>
                <a:ea typeface="Times New Roman"/>
                <a:cs typeface="Times New Roman"/>
                <a:sym typeface="Times New Roman"/>
              </a:rPr>
              <a:t>, Gomaa Mostafa-</a:t>
            </a:r>
            <a:r>
              <a:rPr lang="en-US" sz="1300" dirty="0" err="1">
                <a:solidFill>
                  <a:srgbClr val="2E75B5"/>
                </a:solidFill>
                <a:latin typeface="Times New Roman"/>
                <a:ea typeface="Times New Roman"/>
                <a:cs typeface="Times New Roman"/>
                <a:sym typeface="Times New Roman"/>
              </a:rPr>
              <a:t>Hedeab</a:t>
            </a:r>
            <a:r>
              <a:rPr lang="en-US" sz="1300" dirty="0">
                <a:solidFill>
                  <a:srgbClr val="2E75B5"/>
                </a:solidFill>
                <a:latin typeface="Times New Roman"/>
                <a:ea typeface="Times New Roman"/>
                <a:cs typeface="Times New Roman"/>
                <a:sym typeface="Times New Roman"/>
              </a:rPr>
              <a:t>, Mathew </a:t>
            </a:r>
            <a:r>
              <a:rPr lang="en-US" sz="1300" dirty="0" err="1">
                <a:solidFill>
                  <a:srgbClr val="2E75B5"/>
                </a:solidFill>
                <a:latin typeface="Times New Roman"/>
                <a:ea typeface="Times New Roman"/>
                <a:cs typeface="Times New Roman"/>
                <a:sym typeface="Times New Roman"/>
              </a:rPr>
              <a:t>Eboseremen</a:t>
            </a:r>
            <a:r>
              <a:rPr lang="en-US" sz="1300" dirty="0">
                <a:solidFill>
                  <a:srgbClr val="2E75B5"/>
                </a:solidFill>
                <a:latin typeface="Times New Roman"/>
                <a:ea typeface="Times New Roman"/>
                <a:cs typeface="Times New Roman"/>
                <a:sym typeface="Times New Roman"/>
              </a:rPr>
              <a:t> </a:t>
            </a:r>
            <a:r>
              <a:rPr lang="en-US" sz="1300" dirty="0" err="1">
                <a:solidFill>
                  <a:srgbClr val="2E75B5"/>
                </a:solidFill>
                <a:latin typeface="Times New Roman"/>
                <a:ea typeface="Times New Roman"/>
                <a:cs typeface="Times New Roman"/>
                <a:sym typeface="Times New Roman"/>
              </a:rPr>
              <a:t>Iyobhebhe</a:t>
            </a:r>
            <a:r>
              <a:rPr lang="en-US" sz="1300" dirty="0">
                <a:solidFill>
                  <a:srgbClr val="2E75B5"/>
                </a:solidFill>
                <a:latin typeface="Times New Roman"/>
                <a:ea typeface="Times New Roman"/>
                <a:cs typeface="Times New Roman"/>
                <a:sym typeface="Times New Roman"/>
              </a:rPr>
              <a:t> </a:t>
            </a:r>
            <a:br>
              <a:rPr lang="en-US" sz="1800" b="0" i="0" u="none" strike="noStrike" dirty="0">
                <a:solidFill>
                  <a:srgbClr val="000000"/>
                </a:solidFill>
                <a:latin typeface="Cambria"/>
                <a:ea typeface="Cambria"/>
                <a:cs typeface="Cambria"/>
                <a:sym typeface="Cambria"/>
              </a:rPr>
            </a:b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fontScale="77500" lnSpcReduction="20000"/>
          </a:bodyPr>
          <a:lstStyle/>
          <a:p>
            <a:pPr marL="228600" indent="-228600">
              <a:spcBef>
                <a:spcPts val="0"/>
              </a:spcBef>
              <a:buClr>
                <a:srgbClr val="212121"/>
              </a:buClr>
              <a:buSzPts val="2400"/>
            </a:pPr>
            <a:r>
              <a:rPr lang="en-US" dirty="0">
                <a:solidFill>
                  <a:srgbClr val="212121"/>
                </a:solidFill>
                <a:latin typeface="Times New Roman"/>
                <a:ea typeface="Times New Roman"/>
                <a:cs typeface="Times New Roman"/>
                <a:sym typeface="Times New Roman"/>
              </a:rPr>
              <a:t>The aim of the present study was to investigate the protective and ameliorative effects of N. sativa seeds (2.8 g/kg body weight) in EAE-induced Wistar rats. EAE-induced rats were divided into 1- EAE-induced rats (“EAE” group). 2- The “N. sativa + EAE” group received daily oral administration of N. sativa 2 weeks prior to EAE induction until the experiment’s end. 3- The “EAE + N. sativa” group received daily oral administration of N. sativa after the appearance of the first clinical signs until the end of the experiment. </a:t>
            </a:r>
          </a:p>
          <a:p>
            <a:pPr marL="0" indent="0">
              <a:spcBef>
                <a:spcPts val="0"/>
              </a:spcBef>
              <a:buClr>
                <a:srgbClr val="212121"/>
              </a:buClr>
              <a:buSzPts val="2400"/>
              <a:buNone/>
            </a:pPr>
            <a:endParaRPr lang="en-US" dirty="0">
              <a:solidFill>
                <a:srgbClr val="212121"/>
              </a:solidFill>
              <a:latin typeface="Times New Roman"/>
              <a:ea typeface="Times New Roman"/>
              <a:cs typeface="Times New Roman"/>
              <a:sym typeface="Times New Roman"/>
            </a:endParaRPr>
          </a:p>
          <a:p>
            <a:pPr marL="228600" indent="-228600">
              <a:spcBef>
                <a:spcPts val="0"/>
              </a:spcBef>
              <a:buClr>
                <a:srgbClr val="212121"/>
              </a:buClr>
              <a:buSzPts val="2400"/>
            </a:pPr>
            <a:r>
              <a:rPr lang="en-US" dirty="0">
                <a:solidFill>
                  <a:srgbClr val="212121"/>
                </a:solidFill>
                <a:latin typeface="Times New Roman"/>
                <a:ea typeface="Times New Roman"/>
                <a:cs typeface="Times New Roman"/>
                <a:sym typeface="Times New Roman"/>
              </a:rPr>
              <a:t>EAE was investigated using histopathological, immunohistochemical, and ultrastructural examinations in addition to determining some oxidative stress parameters in the cerebellum and medulla. N. sativa suppressed inflammation observed in EAE-induced rats.</a:t>
            </a:r>
          </a:p>
          <a:p>
            <a:pPr marL="0" indent="0">
              <a:spcBef>
                <a:spcPts val="0"/>
              </a:spcBef>
              <a:buClr>
                <a:srgbClr val="212121"/>
              </a:buClr>
              <a:buSzPts val="2400"/>
              <a:buNone/>
            </a:pPr>
            <a:endParaRPr lang="en-US" dirty="0">
              <a:solidFill>
                <a:srgbClr val="212121"/>
              </a:solidFill>
              <a:latin typeface="Times New Roman"/>
              <a:ea typeface="Times New Roman"/>
              <a:cs typeface="Times New Roman"/>
              <a:sym typeface="Times New Roman"/>
            </a:endParaRPr>
          </a:p>
          <a:p>
            <a:pPr marL="228600" indent="-228600">
              <a:spcBef>
                <a:spcPts val="0"/>
              </a:spcBef>
              <a:buClr>
                <a:srgbClr val="212121"/>
              </a:buClr>
              <a:buSzPts val="2400"/>
            </a:pPr>
            <a:r>
              <a:rPr lang="en-US" dirty="0">
                <a:solidFill>
                  <a:srgbClr val="212121"/>
                </a:solidFill>
                <a:latin typeface="Times New Roman"/>
                <a:ea typeface="Times New Roman"/>
                <a:cs typeface="Times New Roman"/>
                <a:sym typeface="Times New Roman"/>
              </a:rPr>
              <a:t>In Conclusion: N. sativa enhanced remyelination in the cerebellum. Moreover, N. sativa reduced the expression of transforming growth factor-beta 1 (TGF </a:t>
            </a:r>
            <a:r>
              <a:rPr lang="el-GR" dirty="0">
                <a:solidFill>
                  <a:srgbClr val="212121"/>
                </a:solidFill>
                <a:latin typeface="Times New Roman"/>
                <a:ea typeface="Times New Roman"/>
                <a:cs typeface="Times New Roman"/>
                <a:sym typeface="Times New Roman"/>
              </a:rPr>
              <a:t>β1). </a:t>
            </a:r>
            <a:r>
              <a:rPr lang="en-US" dirty="0">
                <a:solidFill>
                  <a:srgbClr val="212121"/>
                </a:solidFill>
                <a:latin typeface="Times New Roman"/>
                <a:ea typeface="Times New Roman"/>
                <a:cs typeface="Times New Roman"/>
                <a:sym typeface="Times New Roman"/>
              </a:rPr>
              <a:t>N. sativa seeds could provide a promising agent effective in protecting and treating EAE.</a:t>
            </a:r>
            <a:endParaRPr dirty="0">
              <a:solidFill>
                <a:srgbClr val="212121"/>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rgbClr val="2E75B5"/>
              </a:buClr>
              <a:buSzPts val="1200"/>
              <a:buNone/>
            </a:pPr>
            <a:r>
              <a:rPr lang="en-US" sz="1200" dirty="0">
                <a:latin typeface="Times New Roman"/>
                <a:ea typeface="Times New Roman"/>
                <a:cs typeface="Times New Roman"/>
                <a:sym typeface="Times New Roman"/>
                <a:hlinkClick r:id="rId3"/>
              </a:rPr>
              <a:t>https://www.ncbi.nlm.nih.gov/pmc/articles/PMC4525838/</a:t>
            </a:r>
            <a:endParaRPr sz="1200" dirty="0">
              <a:latin typeface="Times New Roman"/>
              <a:ea typeface="Times New Roman"/>
              <a:cs typeface="Times New Roman"/>
              <a:sym typeface="Times New Roman"/>
            </a:endParaRP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dirty="0">
                <a:latin typeface="Times New Roman" panose="02020603050405020304" pitchFamily="18" charset="0"/>
                <a:ea typeface="Arial"/>
                <a:cs typeface="Times New Roman" panose="02020603050405020304" pitchFamily="18" charset="0"/>
                <a:sym typeface="Arial"/>
              </a:rPr>
              <a:t>References </a:t>
            </a:r>
            <a:endParaRPr dirty="0">
              <a:latin typeface="Times New Roman" panose="02020603050405020304" pitchFamily="18" charset="0"/>
              <a:cs typeface="Times New Roman" panose="02020603050405020304" pitchFamily="18" charset="0"/>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78BA2"/>
              </a:buClr>
              <a:buSzPts val="2800"/>
              <a:buFont typeface="Arial"/>
              <a:buChar char="•"/>
            </a:pPr>
            <a:r>
              <a:rPr lang="en-US" b="0" i="0" u="sng" strike="noStrike" dirty="0">
                <a:solidFill>
                  <a:schemeClr val="tx1"/>
                </a:solidFill>
                <a:latin typeface="Times New Roman" panose="02020603050405020304" pitchFamily="18" charset="0"/>
                <a:ea typeface="Lustria"/>
                <a:cs typeface="Times New Roman" panose="02020603050405020304" pitchFamily="18" charset="0"/>
                <a:sym typeface="Lustria"/>
                <a:hlinkClick r:id="rId4">
                  <a:extLst>
                    <a:ext uri="{A12FA001-AC4F-418D-AE19-62706E023703}">
                      <ahyp:hlinkClr xmlns:ahyp="http://schemas.microsoft.com/office/drawing/2018/hyperlinkcolor" val="tx"/>
                    </a:ext>
                  </a:extLst>
                </a:hlinkClick>
              </a:rPr>
              <a:t>https://pubmed.ncbi.nlm.nih.gov/34672618/</a:t>
            </a:r>
            <a:endParaRPr lang="en-US" b="0" i="0" u="none" strike="noStrike" dirty="0">
              <a:solidFill>
                <a:schemeClr val="tx1"/>
              </a:solidFill>
              <a:latin typeface="Times New Roman" panose="02020603050405020304" pitchFamily="18" charset="0"/>
              <a:ea typeface="Courier New"/>
              <a:cs typeface="Times New Roman" panose="02020603050405020304" pitchFamily="18" charset="0"/>
              <a:sym typeface="Courier New"/>
            </a:endParaRPr>
          </a:p>
          <a:p>
            <a:pPr marL="228600" lvl="0" indent="-228600" algn="l" rtl="0">
              <a:lnSpc>
                <a:spcPct val="90000"/>
              </a:lnSpc>
              <a:spcBef>
                <a:spcPts val="1000"/>
              </a:spcBef>
              <a:spcAft>
                <a:spcPts val="0"/>
              </a:spcAft>
              <a:buClr>
                <a:srgbClr val="778BA2"/>
              </a:buClr>
              <a:buSzPts val="2800"/>
              <a:buFont typeface="Arial"/>
              <a:buChar char="•"/>
            </a:pPr>
            <a:r>
              <a:rPr lang="en-US" b="0" i="0" u="sng" strike="noStrike" dirty="0">
                <a:solidFill>
                  <a:schemeClr val="tx1"/>
                </a:solidFill>
                <a:latin typeface="Times New Roman" panose="02020603050405020304" pitchFamily="18" charset="0"/>
                <a:ea typeface="Lustria"/>
                <a:cs typeface="Times New Roman" panose="02020603050405020304" pitchFamily="18" charset="0"/>
                <a:sym typeface="Lustria"/>
                <a:hlinkClick r:id="rId5">
                  <a:extLst>
                    <a:ext uri="{A12FA001-AC4F-418D-AE19-62706E023703}">
                      <ahyp:hlinkClr xmlns:ahyp="http://schemas.microsoft.com/office/drawing/2018/hyperlinkcolor" val="tx"/>
                    </a:ext>
                  </a:extLst>
                </a:hlinkClick>
              </a:rPr>
              <a:t>https://www.ncbi.nlm.nih.gov/pmc/articles/PMC8067874/</a:t>
            </a:r>
            <a:r>
              <a:rPr lang="en-US" b="0" i="0" u="none" strike="noStrike" dirty="0">
                <a:solidFill>
                  <a:schemeClr val="tx1"/>
                </a:solidFill>
                <a:latin typeface="Times New Roman" panose="02020603050405020304" pitchFamily="18" charset="0"/>
                <a:ea typeface="Lustria"/>
                <a:cs typeface="Times New Roman" panose="02020603050405020304" pitchFamily="18" charset="0"/>
                <a:sym typeface="Lustria"/>
              </a:rPr>
              <a:t> </a:t>
            </a:r>
            <a:endParaRPr lang="en-US" b="0" i="0" u="none" strike="noStrike" dirty="0">
              <a:solidFill>
                <a:schemeClr val="tx1"/>
              </a:solidFill>
              <a:latin typeface="Times New Roman" panose="02020603050405020304" pitchFamily="18" charset="0"/>
              <a:ea typeface="Courier New"/>
              <a:cs typeface="Times New Roman" panose="02020603050405020304" pitchFamily="18" charset="0"/>
              <a:sym typeface="Courier New"/>
            </a:endParaRPr>
          </a:p>
          <a:p>
            <a:pPr marL="228600" lvl="0" indent="-228600" algn="l" rtl="0">
              <a:lnSpc>
                <a:spcPct val="90000"/>
              </a:lnSpc>
              <a:spcBef>
                <a:spcPts val="1000"/>
              </a:spcBef>
              <a:spcAft>
                <a:spcPts val="0"/>
              </a:spcAft>
              <a:buClr>
                <a:srgbClr val="778BA2"/>
              </a:buClr>
              <a:buSzPts val="2800"/>
              <a:buFont typeface="Arial"/>
              <a:buChar char="•"/>
            </a:pPr>
            <a:r>
              <a:rPr lang="en-US" b="0" i="0" u="sng" strike="noStrike" dirty="0">
                <a:solidFill>
                  <a:schemeClr val="tx1"/>
                </a:solidFill>
                <a:latin typeface="Times New Roman" panose="02020603050405020304" pitchFamily="18" charset="0"/>
                <a:ea typeface="Lustria"/>
                <a:cs typeface="Times New Roman" panose="02020603050405020304" pitchFamily="18" charset="0"/>
                <a:sym typeface="Lustria"/>
                <a:hlinkClick r:id="rId6">
                  <a:extLst>
                    <a:ext uri="{A12FA001-AC4F-418D-AE19-62706E023703}">
                      <ahyp:hlinkClr xmlns:ahyp="http://schemas.microsoft.com/office/drawing/2018/hyperlinkcolor" val="tx"/>
                    </a:ext>
                  </a:extLst>
                </a:hlinkClick>
              </a:rPr>
              <a:t>https://www.news-medical.net/life-sciences/NAD2b-Metabolism-in-Cancer-and-Cancer-Therapies.aspx</a:t>
            </a:r>
            <a:r>
              <a:rPr lang="en-US" b="0" i="0" u="none" strike="noStrike" dirty="0">
                <a:solidFill>
                  <a:schemeClr val="tx1"/>
                </a:solidFill>
                <a:latin typeface="Times New Roman" panose="02020603050405020304" pitchFamily="18" charset="0"/>
                <a:ea typeface="Lustria"/>
                <a:cs typeface="Times New Roman" panose="02020603050405020304" pitchFamily="18" charset="0"/>
                <a:sym typeface="Lustria"/>
              </a:rPr>
              <a:t> </a:t>
            </a:r>
            <a:endParaRPr lang="en-US" b="0" i="0" u="none" strike="noStrike" dirty="0">
              <a:solidFill>
                <a:schemeClr val="tx1"/>
              </a:solidFill>
              <a:latin typeface="Times New Roman" panose="02020603050405020304" pitchFamily="18" charset="0"/>
              <a:ea typeface="Courier New"/>
              <a:cs typeface="Times New Roman" panose="02020603050405020304" pitchFamily="18" charset="0"/>
              <a:sym typeface="Courier New"/>
            </a:endParaRPr>
          </a:p>
          <a:p>
            <a:pPr marL="228600" lvl="0" indent="-228600" algn="l" rtl="0">
              <a:lnSpc>
                <a:spcPct val="90000"/>
              </a:lnSpc>
              <a:spcBef>
                <a:spcPts val="1000"/>
              </a:spcBef>
              <a:spcAft>
                <a:spcPts val="0"/>
              </a:spcAft>
              <a:buClr>
                <a:srgbClr val="778BA2"/>
              </a:buClr>
              <a:buSzPts val="2800"/>
              <a:buFont typeface="Arial"/>
              <a:buChar char="•"/>
            </a:pPr>
            <a:r>
              <a:rPr lang="en-US" b="0" i="0" u="sng" strike="noStrike" dirty="0">
                <a:solidFill>
                  <a:schemeClr val="tx1"/>
                </a:solidFill>
                <a:latin typeface="Times New Roman" panose="02020603050405020304" pitchFamily="18" charset="0"/>
                <a:ea typeface="Lustria"/>
                <a:cs typeface="Times New Roman" panose="02020603050405020304" pitchFamily="18" charset="0"/>
                <a:sym typeface="Lustria"/>
                <a:hlinkClick r:id="rId7">
                  <a:extLst>
                    <a:ext uri="{A12FA001-AC4F-418D-AE19-62706E023703}">
                      <ahyp:hlinkClr xmlns:ahyp="http://schemas.microsoft.com/office/drawing/2018/hyperlinkcolor" val="tx"/>
                    </a:ext>
                  </a:extLst>
                </a:hlinkClick>
              </a:rPr>
              <a:t>https://jgo.amegroups.com/article/view/47581/html</a:t>
            </a:r>
            <a:r>
              <a:rPr lang="en-US" b="0" i="0" u="none" strike="noStrike" dirty="0">
                <a:solidFill>
                  <a:schemeClr val="tx1"/>
                </a:solidFill>
                <a:latin typeface="Times New Roman" panose="02020603050405020304" pitchFamily="18" charset="0"/>
                <a:ea typeface="Lustria"/>
                <a:cs typeface="Times New Roman" panose="02020603050405020304" pitchFamily="18" charset="0"/>
                <a:sym typeface="Lustria"/>
              </a:rPr>
              <a:t> </a:t>
            </a:r>
            <a:endParaRPr lang="en-US" b="0" i="0" u="none" strike="noStrike" dirty="0">
              <a:solidFill>
                <a:schemeClr val="tx1"/>
              </a:solidFill>
              <a:latin typeface="Times New Roman" panose="02020603050405020304" pitchFamily="18" charset="0"/>
              <a:ea typeface="Courier New"/>
              <a:cs typeface="Times New Roman" panose="02020603050405020304" pitchFamily="18" charset="0"/>
              <a:sym typeface="Courier New"/>
            </a:endParaRPr>
          </a:p>
          <a:p>
            <a:pPr marL="228600" lvl="0" indent="-228600" algn="l" rtl="0">
              <a:lnSpc>
                <a:spcPct val="90000"/>
              </a:lnSpc>
              <a:spcBef>
                <a:spcPts val="1000"/>
              </a:spcBef>
              <a:spcAft>
                <a:spcPts val="0"/>
              </a:spcAft>
              <a:buClr>
                <a:srgbClr val="778BA2"/>
              </a:buClr>
              <a:buSzPts val="2800"/>
              <a:buChar char="•"/>
            </a:pPr>
            <a:r>
              <a:rPr lang="en-US" b="0" i="0" u="sng" strike="noStrike" dirty="0">
                <a:solidFill>
                  <a:schemeClr val="tx1"/>
                </a:solidFill>
                <a:latin typeface="Times New Roman" panose="02020603050405020304" pitchFamily="18" charset="0"/>
                <a:ea typeface="Lustria"/>
                <a:cs typeface="Times New Roman" panose="02020603050405020304" pitchFamily="18" charset="0"/>
                <a:sym typeface="Lustria"/>
                <a:hlinkClick r:id="rId8">
                  <a:extLst>
                    <a:ext uri="{A12FA001-AC4F-418D-AE19-62706E023703}">
                      <ahyp:hlinkClr xmlns:ahyp="http://schemas.microsoft.com/office/drawing/2018/hyperlinkcolor" val="tx"/>
                    </a:ext>
                  </a:extLst>
                </a:hlinkClick>
              </a:rPr>
              <a:t>https://www.frontiersin.org/articles/10.3389/fonc.2022.881641/full</a:t>
            </a:r>
            <a:r>
              <a:rPr lang="en-US" b="0" i="0" u="none" strike="noStrike" dirty="0">
                <a:solidFill>
                  <a:schemeClr val="tx1"/>
                </a:solidFill>
                <a:latin typeface="Times New Roman" panose="02020603050405020304" pitchFamily="18" charset="0"/>
                <a:ea typeface="Lustria"/>
                <a:cs typeface="Times New Roman" panose="02020603050405020304" pitchFamily="18" charset="0"/>
                <a:sym typeface="Lustria"/>
              </a:rPr>
              <a:t> </a:t>
            </a:r>
            <a:endParaRPr lang="en-US" sz="3200" dirty="0">
              <a:solidFill>
                <a:schemeClr val="tx1"/>
              </a:solidFill>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ts val="2800"/>
              <a:buNone/>
            </a:pP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dirty="0">
                <a:latin typeface="Times New Roman"/>
                <a:ea typeface="Times New Roman"/>
                <a:cs typeface="Times New Roman"/>
                <a:sym typeface="Times New Roman"/>
              </a:rPr>
              <a:t>Medical Disclaimer </a:t>
            </a:r>
            <a:br>
              <a:rPr lang="en-US" dirty="0">
                <a:latin typeface="Calibri"/>
                <a:ea typeface="Calibri"/>
                <a:cs typeface="Calibri"/>
                <a:sym typeface="Calibri"/>
              </a:rPr>
            </a:br>
            <a:endParaRPr dirty="0"/>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dirty="0">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dirty="0">
                <a:latin typeface="Times New Roman"/>
                <a:ea typeface="Times New Roman"/>
                <a:cs typeface="Times New Roman"/>
                <a:sym typeface="Times New Roman"/>
              </a:rPr>
              <a:t>This is Confidential. Do not distribute</a:t>
            </a:r>
            <a:r>
              <a:rPr lang="en-US" dirty="0">
                <a:latin typeface="Times New Roman"/>
                <a:ea typeface="Times New Roman"/>
                <a:cs typeface="Times New Roman"/>
                <a:sym typeface="Times New Roman"/>
              </a:rPr>
              <a:t>—for scientific educational purposes only.  </a:t>
            </a:r>
            <a:endParaRPr dirty="0"/>
          </a:p>
          <a:p>
            <a:pPr marL="0" lvl="0" indent="0" algn="l" rtl="0">
              <a:lnSpc>
                <a:spcPct val="90000"/>
              </a:lnSpc>
              <a:spcBef>
                <a:spcPts val="1000"/>
              </a:spcBef>
              <a:spcAft>
                <a:spcPts val="0"/>
              </a:spcAft>
              <a:buClr>
                <a:schemeClr val="dk1"/>
              </a:buClr>
              <a:buSzPct val="100000"/>
              <a:buNone/>
            </a:pPr>
            <a:endParaRPr dirty="0"/>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dirty="0">
                <a:latin typeface="Times New Roman"/>
                <a:ea typeface="Times New Roman"/>
                <a:cs typeface="Times New Roman"/>
                <a:sym typeface="Times New Roman"/>
              </a:rPr>
              <a:t>DR. NORBERT KETSKÉS, MD </a:t>
            </a:r>
            <a:endParaRPr dirty="0">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85750" indent="-285750">
              <a:spcBef>
                <a:spcPts val="0"/>
              </a:spcBef>
              <a:buSzPts val="1700"/>
            </a:pPr>
            <a:r>
              <a:rPr lang="en-US" sz="1700" b="0" i="0" u="none" strike="noStrike" dirty="0">
                <a:latin typeface="Times New Roman"/>
                <a:ea typeface="Times New Roman"/>
                <a:cs typeface="Times New Roman"/>
                <a:sym typeface="Times New Roman"/>
              </a:rPr>
              <a:t>Dr. Norbert Ketskés M.D. is one the most acknowledged gastroenterologists in Hungary, specializing in natural and organic nutritional solutions, leading the well-known Primus Labor, a private clinic offering personalized nutritional advice to its patients.</a:t>
            </a:r>
            <a:endParaRPr lang="en-US" sz="1700" i="0" u="none" strike="noStrike" dirty="0">
              <a:latin typeface="Times New Roman"/>
              <a:ea typeface="Times New Roman"/>
              <a:cs typeface="Times New Roman"/>
              <a:sym typeface="Times New Roman"/>
            </a:endParaRPr>
          </a:p>
          <a:p>
            <a:pPr marL="285750" indent="-285750">
              <a:spcBef>
                <a:spcPts val="0"/>
              </a:spcBef>
              <a:buSzPts val="1700"/>
            </a:pPr>
            <a:r>
              <a:rPr lang="en-US" sz="1700" b="0" i="0" u="none" strike="noStrike" dirty="0">
                <a:latin typeface="Times New Roman"/>
                <a:ea typeface="Times New Roman"/>
                <a:cs typeface="Times New Roman"/>
                <a:sym typeface="Times New Roman"/>
              </a:rPr>
              <a:t>Scientific 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Independent Scientific Adviser of Rain International in Europe since 2013</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dirty="0">
                <a:solidFill>
                  <a:srgbClr val="000000"/>
                </a:solidFill>
                <a:latin typeface="Times New Roman"/>
                <a:ea typeface="Times New Roman"/>
                <a:cs typeface="Times New Roman"/>
                <a:sym typeface="Times New Roman"/>
              </a:rPr>
              <a:t>CSISZTU ZSUZSA </a:t>
            </a:r>
            <a:endParaRPr dirty="0">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dirty="0">
                <a:solidFill>
                  <a:srgbClr val="000000"/>
                </a:solidFill>
                <a:latin typeface="Times New Roman"/>
                <a:ea typeface="Times New Roman"/>
                <a:cs typeface="Times New Roman"/>
                <a:sym typeface="Times New Roman"/>
              </a:rPr>
              <a:t>Television - Presenter, Anchor, Editor, Journalist and Sports Lawyer, Sport-diplomat </a:t>
            </a:r>
            <a:endParaRPr dirty="0"/>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dirty="0">
                <a:solidFill>
                  <a:srgbClr val="000000"/>
                </a:solidFill>
                <a:latin typeface="Times New Roman"/>
                <a:ea typeface="Times New Roman"/>
                <a:cs typeface="Times New Roman"/>
                <a:sym typeface="Times New Roman"/>
              </a:rPr>
              <a:t>Spokesperson of the Giro </a:t>
            </a:r>
            <a:r>
              <a:rPr lang="en-US" sz="1800" b="0" i="0" u="none" strike="noStrike" dirty="0" err="1">
                <a:solidFill>
                  <a:srgbClr val="000000"/>
                </a:solidFill>
                <a:latin typeface="Times New Roman"/>
                <a:ea typeface="Times New Roman"/>
                <a:cs typeface="Times New Roman"/>
                <a:sym typeface="Times New Roman"/>
              </a:rPr>
              <a:t>d’Italia</a:t>
            </a:r>
            <a:r>
              <a:rPr lang="en-US" sz="1800" b="0" i="0" u="none" strike="noStrike" dirty="0">
                <a:solidFill>
                  <a:srgbClr val="000000"/>
                </a:solidFill>
                <a:latin typeface="Times New Roman"/>
                <a:ea typeface="Times New Roman"/>
                <a:cs typeface="Times New Roman"/>
                <a:sym typeface="Times New Roman"/>
              </a:rPr>
              <a:t> Grande </a:t>
            </a:r>
            <a:r>
              <a:rPr lang="en-US" sz="1800" b="0" i="0" u="none" strike="noStrike" dirty="0" err="1">
                <a:solidFill>
                  <a:srgbClr val="000000"/>
                </a:solidFill>
                <a:latin typeface="Times New Roman"/>
                <a:ea typeface="Times New Roman"/>
                <a:cs typeface="Times New Roman"/>
                <a:sym typeface="Times New Roman"/>
              </a:rPr>
              <a:t>Partenza</a:t>
            </a:r>
            <a:r>
              <a:rPr lang="en-US" sz="1800" b="0" i="0" u="none" strike="noStrike" dirty="0">
                <a:solidFill>
                  <a:srgbClr val="000000"/>
                </a:solidFill>
                <a:latin typeface="Times New Roman"/>
                <a:ea typeface="Times New Roman"/>
                <a:cs typeface="Times New Roman"/>
                <a:sym typeface="Times New Roman"/>
              </a:rPr>
              <a:t>, (Road-Cycling World -Tour Championship)</a:t>
            </a:r>
            <a:endParaRPr dirty="0"/>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dirty="0">
                <a:solidFill>
                  <a:srgbClr val="000000"/>
                </a:solidFill>
                <a:latin typeface="Times New Roman"/>
                <a:ea typeface="Times New Roman"/>
                <a:cs typeface="Times New Roman"/>
                <a:sym typeface="Times New Roman"/>
              </a:rPr>
              <a:t>Spokesperson of the FINA (Swimming and Waters poets World Championship)</a:t>
            </a:r>
            <a:endParaRPr dirty="0"/>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dirty="0">
                <a:solidFill>
                  <a:srgbClr val="000000"/>
                </a:solidFill>
                <a:latin typeface="Times New Roman"/>
                <a:ea typeface="Times New Roman"/>
                <a:cs typeface="Times New Roman"/>
                <a:sym typeface="Times New Roman"/>
              </a:rPr>
              <a:t> 2022 Vice-President of the Hungarian Sports Journalists’ Association</a:t>
            </a:r>
            <a:endParaRPr dirty="0"/>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dirty="0">
                <a:solidFill>
                  <a:srgbClr val="000000"/>
                </a:solidFill>
                <a:latin typeface="Times New Roman"/>
                <a:ea typeface="Times New Roman"/>
                <a:cs typeface="Times New Roman"/>
                <a:sym typeface="Times New Roman"/>
              </a:rPr>
              <a:t>Member of the Hungarian Olympic Committee </a:t>
            </a:r>
            <a:br>
              <a:rPr lang="en-US" sz="1800" b="0" i="0" u="none" strike="noStrike" dirty="0">
                <a:solidFill>
                  <a:srgbClr val="000000"/>
                </a:solidFill>
                <a:latin typeface="Times New Roman"/>
                <a:ea typeface="Times New Roman"/>
                <a:cs typeface="Times New Roman"/>
                <a:sym typeface="Times New Roman"/>
              </a:rPr>
            </a:br>
            <a:r>
              <a:rPr lang="en-US" sz="1800" b="0" i="0" u="none" strike="noStrike" dirty="0">
                <a:solidFill>
                  <a:srgbClr val="000000"/>
                </a:solidFill>
                <a:latin typeface="Times New Roman"/>
                <a:ea typeface="Times New Roman"/>
                <a:cs typeface="Times New Roman"/>
                <a:sym typeface="Times New Roman"/>
              </a:rPr>
              <a:t>Member of the Advisory Board of the Hungarian Olympic Academy </a:t>
            </a:r>
            <a:endParaRPr dirty="0"/>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dirty="0">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dirty="0"/>
          </a:p>
          <a:p>
            <a:pPr marL="228600" lvl="0" indent="-120650" algn="l" rtl="0">
              <a:lnSpc>
                <a:spcPct val="90000"/>
              </a:lnSpc>
              <a:spcBef>
                <a:spcPts val="0"/>
              </a:spcBef>
              <a:spcAft>
                <a:spcPts val="0"/>
              </a:spcAft>
              <a:buClr>
                <a:schemeClr val="dk1"/>
              </a:buClr>
              <a:buSzPts val="1700"/>
              <a:buNone/>
            </a:pPr>
            <a:endParaRPr sz="1700" dirty="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7" name="Google Shape;157;p7"/>
          <p:cNvSpPr txBox="1">
            <a:spLocks noGrp="1"/>
          </p:cNvSpPr>
          <p:nvPr>
            <p:ph type="title"/>
          </p:nvPr>
        </p:nvSpPr>
        <p:spPr>
          <a:xfrm>
            <a:off x="1050232" y="941111"/>
            <a:ext cx="5595087" cy="149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Font typeface="Times New Roman"/>
              <a:buNone/>
            </a:pPr>
            <a:r>
              <a:rPr lang="en-US" dirty="0">
                <a:latin typeface="Times New Roman" panose="02020603050405020304" pitchFamily="18" charset="0"/>
                <a:ea typeface="Arial"/>
                <a:cs typeface="Times New Roman" panose="02020603050405020304" pitchFamily="18" charset="0"/>
                <a:sym typeface="Arial"/>
              </a:rPr>
              <a:t>What is Colon Cancer?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96856" y="1841703"/>
            <a:ext cx="5481795" cy="4262919"/>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000"/>
              <a:buNone/>
            </a:pPr>
            <a:r>
              <a:rPr lang="en-US" sz="2400" dirty="0">
                <a:solidFill>
                  <a:schemeClr val="dk1"/>
                </a:solidFill>
                <a:latin typeface="Times New Roman"/>
                <a:ea typeface="Times New Roman"/>
                <a:cs typeface="Times New Roman"/>
                <a:sym typeface="Times New Roman"/>
              </a:rPr>
              <a:t>Colon cancer is a growth of cells that begins in a part of the large intestine called the colon. The colon is the first and longest part of the large intestine. The large intestine is the last part of the digestive system. The digestive system breaks down food for the body to use. </a:t>
            </a:r>
          </a:p>
          <a:p>
            <a:pPr marL="0" lvl="0" indent="0" algn="l" rtl="0">
              <a:lnSpc>
                <a:spcPct val="90000"/>
              </a:lnSpc>
              <a:spcBef>
                <a:spcPts val="0"/>
              </a:spcBef>
              <a:spcAft>
                <a:spcPts val="0"/>
              </a:spcAft>
              <a:buClr>
                <a:schemeClr val="dk1"/>
              </a:buClr>
              <a:buSzPts val="2000"/>
              <a:buNone/>
            </a:pPr>
            <a:endParaRPr lang="en-US" sz="2400" dirty="0">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2000"/>
              <a:buNone/>
            </a:pPr>
            <a:r>
              <a:rPr lang="en-US" sz="2400" dirty="0">
                <a:solidFill>
                  <a:schemeClr val="dk1"/>
                </a:solidFill>
                <a:latin typeface="Times New Roman"/>
                <a:ea typeface="Times New Roman"/>
                <a:cs typeface="Times New Roman"/>
                <a:sym typeface="Times New Roman"/>
              </a:rPr>
              <a:t>Colon cancer is currently the third most common cancer in both men and women. In 2023, The American Cancer Society estimates that there will be approximately 153,020 new cases diagnosed and 52,550 deaths due to colon cancer in the United States. </a:t>
            </a:r>
          </a:p>
          <a:p>
            <a:pPr marL="0" lvl="0" indent="0" algn="l" rtl="0">
              <a:lnSpc>
                <a:spcPct val="90000"/>
              </a:lnSpc>
              <a:spcBef>
                <a:spcPts val="0"/>
              </a:spcBef>
              <a:spcAft>
                <a:spcPts val="0"/>
              </a:spcAft>
              <a:buClr>
                <a:schemeClr val="dk1"/>
              </a:buClr>
              <a:buSzPts val="2000"/>
              <a:buNone/>
            </a:pPr>
            <a:endParaRPr lang="en-US" sz="2000" dirty="0">
              <a:latin typeface="Times New Roman"/>
              <a:ea typeface="Times New Roman"/>
              <a:cs typeface="Times New Roman"/>
              <a:sym typeface="Times New Roman"/>
            </a:endParaRP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dirty="0"/>
          </a:p>
        </p:txBody>
      </p:sp>
      <p:pic>
        <p:nvPicPr>
          <p:cNvPr id="2" name="Google Shape;138;p6" descr="Colon Cancer Symptoms That Are Easily Overlooked | U.S. News">
            <a:extLst>
              <a:ext uri="{FF2B5EF4-FFF2-40B4-BE49-F238E27FC236}">
                <a16:creationId xmlns:a16="http://schemas.microsoft.com/office/drawing/2014/main" id="{B8CF9F9B-B3CF-77D5-401F-CCD675239D99}"/>
              </a:ext>
            </a:extLst>
          </p:cNvPr>
          <p:cNvPicPr preferRelativeResize="0"/>
          <p:nvPr/>
        </p:nvPicPr>
        <p:blipFill rotWithShape="1">
          <a:blip r:embed="rId3">
            <a:alphaModFix/>
          </a:blip>
          <a:srcRect/>
          <a:stretch/>
        </p:blipFill>
        <p:spPr>
          <a:xfrm>
            <a:off x="6926098" y="1283163"/>
            <a:ext cx="4863892" cy="4509016"/>
          </a:xfrm>
          <a:prstGeom prst="rect">
            <a:avLst/>
          </a:prstGeom>
          <a:noFill/>
          <a:ln>
            <a:noFill/>
          </a:ln>
        </p:spPr>
      </p:pic>
      <p:pic>
        <p:nvPicPr>
          <p:cNvPr id="3" name="Google Shape;262;p14" descr="Picture 7">
            <a:extLst>
              <a:ext uri="{FF2B5EF4-FFF2-40B4-BE49-F238E27FC236}">
                <a16:creationId xmlns:a16="http://schemas.microsoft.com/office/drawing/2014/main" id="{6BDD0C1F-C003-E4A0-34EB-1C217C105276}"/>
              </a:ext>
            </a:extLst>
          </p:cNvPr>
          <p:cNvPicPr preferRelativeResize="0"/>
          <p:nvPr/>
        </p:nvPicPr>
        <p:blipFill rotWithShape="1">
          <a:blip r:embed="rId4">
            <a:alphaModFix/>
          </a:blip>
          <a:srcRect/>
          <a:stretch/>
        </p:blipFill>
        <p:spPr>
          <a:xfrm>
            <a:off x="-62905" y="5688255"/>
            <a:ext cx="1429636" cy="11697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xfrm>
            <a:off x="1154723" y="1012348"/>
            <a:ext cx="10515600" cy="7568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Times New Roman" panose="02020603050405020304" pitchFamily="18" charset="0"/>
                <a:cs typeface="Times New Roman" panose="02020603050405020304" pitchFamily="18" charset="0"/>
              </a:rPr>
              <a:t>Colon Cancer </a:t>
            </a:r>
            <a:endParaRPr dirty="0">
              <a:latin typeface="Times New Roman" panose="02020603050405020304" pitchFamily="18" charset="0"/>
              <a:cs typeface="Times New Roman" panose="02020603050405020304" pitchFamily="18" charset="0"/>
            </a:endParaRPr>
          </a:p>
        </p:txBody>
      </p:sp>
      <p:sp>
        <p:nvSpPr>
          <p:cNvPr id="246" name="Google Shape;246;p13"/>
          <p:cNvSpPr txBox="1">
            <a:spLocks noGrp="1"/>
          </p:cNvSpPr>
          <p:nvPr>
            <p:ph type="body" idx="1"/>
          </p:nvPr>
        </p:nvSpPr>
        <p:spPr>
          <a:xfrm>
            <a:off x="1154723" y="2111133"/>
            <a:ext cx="5181600" cy="3734519"/>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1800" dirty="0">
                <a:solidFill>
                  <a:schemeClr val="dk1"/>
                </a:solidFill>
                <a:latin typeface="Times New Roman"/>
                <a:ea typeface="Times New Roman"/>
                <a:cs typeface="Times New Roman"/>
                <a:sym typeface="Times New Roman"/>
              </a:rPr>
              <a:t>Colon cancer typically affects older adults, though it can happen at any age. It usually begins as small clumps of cells called polyps that form inside the colon. </a:t>
            </a:r>
            <a:r>
              <a:rPr lang="en-US" sz="1800" dirty="0">
                <a:latin typeface="Times New Roman"/>
                <a:ea typeface="Times New Roman"/>
                <a:cs typeface="Times New Roman"/>
                <a:sym typeface="Times New Roman"/>
              </a:rPr>
              <a:t>Polyps generally are not cancerous, but some can turn into colon cancers over time. </a:t>
            </a:r>
            <a:endParaRPr lang="en-US" sz="1800" dirty="0">
              <a:solidFill>
                <a:schemeClr val="dk1"/>
              </a:solidFill>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1800"/>
              <a:buNone/>
            </a:pPr>
            <a:endParaRPr lang="en-US" sz="1800" dirty="0">
              <a:latin typeface="Times New Roman"/>
              <a:cs typeface="Times New Roman"/>
              <a:sym typeface="Times New Roman"/>
            </a:endParaRPr>
          </a:p>
          <a:p>
            <a:pPr marL="0" lvl="0" indent="0" algn="l" rtl="0">
              <a:lnSpc>
                <a:spcPct val="90000"/>
              </a:lnSpc>
              <a:spcBef>
                <a:spcPts val="0"/>
              </a:spcBef>
              <a:spcAft>
                <a:spcPts val="0"/>
              </a:spcAft>
              <a:buClr>
                <a:schemeClr val="dk1"/>
              </a:buClr>
              <a:buSzPts val="1800"/>
              <a:buNone/>
            </a:pPr>
            <a:endParaRPr lang="en-US" sz="1800" dirty="0">
              <a:latin typeface="Times New Roman"/>
              <a:cs typeface="Times New Roman"/>
              <a:sym typeface="Times New Roman"/>
            </a:endParaRPr>
          </a:p>
          <a:p>
            <a:pPr marL="0" lvl="0" indent="0" algn="l" rtl="0">
              <a:lnSpc>
                <a:spcPct val="90000"/>
              </a:lnSpc>
              <a:spcBef>
                <a:spcPts val="0"/>
              </a:spcBef>
              <a:spcAft>
                <a:spcPts val="0"/>
              </a:spcAft>
              <a:buClr>
                <a:schemeClr val="dk1"/>
              </a:buClr>
              <a:buSzPts val="1800"/>
              <a:buNone/>
            </a:pPr>
            <a:r>
              <a:rPr lang="en-US" sz="1800" dirty="0">
                <a:latin typeface="Times New Roman"/>
                <a:cs typeface="Times New Roman"/>
                <a:sym typeface="Times New Roman"/>
              </a:rPr>
              <a:t>Polyps often do not cause symptoms. For this reason, doctors recommend regular screening tests to look for polyps in the colon. Finding and removing polyps helps to prevent colon cancer. </a:t>
            </a:r>
          </a:p>
          <a:p>
            <a:pPr marL="0" lvl="0" indent="0" algn="l" rtl="0">
              <a:lnSpc>
                <a:spcPct val="90000"/>
              </a:lnSpc>
              <a:spcBef>
                <a:spcPts val="0"/>
              </a:spcBef>
              <a:spcAft>
                <a:spcPts val="0"/>
              </a:spcAft>
              <a:buClr>
                <a:schemeClr val="dk1"/>
              </a:buClr>
              <a:buSzPts val="1800"/>
              <a:buNone/>
            </a:pPr>
            <a:endParaRPr lang="en-US" sz="1800" dirty="0">
              <a:latin typeface="Times New Roman"/>
              <a:cs typeface="Times New Roman"/>
              <a:sym typeface="Times New Roman"/>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EE599"/>
                </a:solidFill>
                <a:latin typeface="Times New Roman"/>
                <a:ea typeface="Times New Roman"/>
                <a:cs typeface="Times New Roman"/>
                <a:sym typeface="Times New Roman"/>
              </a:rPr>
              <a:t>International Science Nutrition Society – CURARE CAUSAM - ISNS 2023 </a:t>
            </a:r>
            <a:endParaRPr dirty="0"/>
          </a:p>
        </p:txBody>
      </p:sp>
      <p:pic>
        <p:nvPicPr>
          <p:cNvPr id="1026" name="Picture 2" descr="Colorectal Cancer | Hunterdon">
            <a:extLst>
              <a:ext uri="{FF2B5EF4-FFF2-40B4-BE49-F238E27FC236}">
                <a16:creationId xmlns:a16="http://schemas.microsoft.com/office/drawing/2014/main" id="{9B8B63F2-903D-B678-2186-A727B2DBB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599" y="610958"/>
            <a:ext cx="4823724" cy="4823724"/>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262;p14" descr="Picture 7">
            <a:extLst>
              <a:ext uri="{FF2B5EF4-FFF2-40B4-BE49-F238E27FC236}">
                <a16:creationId xmlns:a16="http://schemas.microsoft.com/office/drawing/2014/main" id="{E2A5C2FF-9C40-7849-B2B1-8742C6BC04E6}"/>
              </a:ext>
            </a:extLst>
          </p:cNvPr>
          <p:cNvPicPr preferRelativeResize="0"/>
          <p:nvPr/>
        </p:nvPicPr>
        <p:blipFill rotWithShape="1">
          <a:blip r:embed="rId4">
            <a:alphaModFix/>
          </a:blip>
          <a:srcRect/>
          <a:stretch/>
        </p:blipFill>
        <p:spPr>
          <a:xfrm>
            <a:off x="10341160" y="5155787"/>
            <a:ext cx="1839439" cy="1690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2141627" y="149620"/>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Times New Roman" panose="02020603050405020304" pitchFamily="18" charset="0"/>
                <a:cs typeface="Times New Roman" panose="02020603050405020304" pitchFamily="18" charset="0"/>
              </a:rPr>
              <a:t>Symptoms </a:t>
            </a:r>
            <a:endParaRPr dirty="0">
              <a:latin typeface="Times New Roman" panose="02020603050405020304" pitchFamily="18" charset="0"/>
              <a:cs typeface="Times New Roman" panose="02020603050405020304" pitchFamily="18" charset="0"/>
            </a:endParaRPr>
          </a:p>
        </p:txBody>
      </p:sp>
      <p:sp>
        <p:nvSpPr>
          <p:cNvPr id="236" name="Google Shape;236;p12"/>
          <p:cNvSpPr txBox="1">
            <a:spLocks noGrp="1"/>
          </p:cNvSpPr>
          <p:nvPr>
            <p:ph type="body" idx="1"/>
          </p:nvPr>
        </p:nvSpPr>
        <p:spPr>
          <a:xfrm>
            <a:off x="1151032" y="843556"/>
            <a:ext cx="4756130" cy="2317088"/>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2400" b="0" i="0" dirty="0">
                <a:solidFill>
                  <a:srgbClr val="202124"/>
                </a:solidFill>
                <a:latin typeface="Times New Roman" panose="02020603050405020304" pitchFamily="18" charset="0"/>
                <a:ea typeface="Roboto"/>
                <a:cs typeface="Times New Roman" panose="02020603050405020304" pitchFamily="18" charset="0"/>
                <a:sym typeface="Roboto"/>
              </a:rPr>
              <a:t>Colorectal cancer symptoms depend on the size and location of the cancer. Some commonly experienced symptoms include changes in bowel habits, changes in stool consistency, blood in the stool, and abdominal discomfort</a:t>
            </a:r>
            <a:endParaRPr lang="en-US" sz="2400" dirty="0">
              <a:solidFill>
                <a:schemeClr val="dk1"/>
              </a:solidFill>
              <a:latin typeface="Times New Roman" panose="02020603050405020304" pitchFamily="18" charset="0"/>
              <a:cs typeface="Times New Roman" panose="02020603050405020304" pitchFamily="18" charset="0"/>
              <a:sym typeface="Calibri"/>
            </a:endParaRPr>
          </a:p>
          <a:p>
            <a:pPr marL="0" lvl="0" indent="0" algn="l" rtl="0">
              <a:lnSpc>
                <a:spcPct val="90000"/>
              </a:lnSpc>
              <a:spcBef>
                <a:spcPts val="0"/>
              </a:spcBef>
              <a:spcAft>
                <a:spcPts val="0"/>
              </a:spcAft>
              <a:buClr>
                <a:schemeClr val="dk1"/>
              </a:buClr>
              <a:buSzPts val="1500"/>
              <a:buNone/>
            </a:pPr>
            <a:endParaRPr dirty="0"/>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 name="Google Shape;149;p7" descr="Diagram, text&#10;&#10;Description automatically generated">
            <a:extLst>
              <a:ext uri="{FF2B5EF4-FFF2-40B4-BE49-F238E27FC236}">
                <a16:creationId xmlns:a16="http://schemas.microsoft.com/office/drawing/2014/main" id="{44A777F2-A313-0EF7-84DA-77377CAC5E66}"/>
              </a:ext>
            </a:extLst>
          </p:cNvPr>
          <p:cNvPicPr preferRelativeResize="0"/>
          <p:nvPr/>
        </p:nvPicPr>
        <p:blipFill rotWithShape="1">
          <a:blip r:embed="rId3">
            <a:alphaModFix/>
          </a:blip>
          <a:srcRect/>
          <a:stretch/>
        </p:blipFill>
        <p:spPr>
          <a:xfrm>
            <a:off x="6372389" y="-1"/>
            <a:ext cx="5819611" cy="6400799"/>
          </a:xfrm>
          <a:prstGeom prst="rect">
            <a:avLst/>
          </a:prstGeom>
          <a:noFill/>
          <a:ln>
            <a:noFill/>
          </a:ln>
        </p:spPr>
      </p:pic>
      <p:pic>
        <p:nvPicPr>
          <p:cNvPr id="4" name="Google Shape;150;p7" descr="A picture containing diagram&#10;&#10;Description automatically generated">
            <a:extLst>
              <a:ext uri="{FF2B5EF4-FFF2-40B4-BE49-F238E27FC236}">
                <a16:creationId xmlns:a16="http://schemas.microsoft.com/office/drawing/2014/main" id="{1C394409-F018-32A0-677D-4102B1F4F5E3}"/>
              </a:ext>
            </a:extLst>
          </p:cNvPr>
          <p:cNvPicPr preferRelativeResize="0">
            <a:picLocks/>
          </p:cNvPicPr>
          <p:nvPr/>
        </p:nvPicPr>
        <p:blipFill rotWithShape="1">
          <a:blip r:embed="rId4">
            <a:alphaModFix/>
          </a:blip>
          <a:srcRect/>
          <a:stretch/>
        </p:blipFill>
        <p:spPr>
          <a:xfrm>
            <a:off x="1050231" y="3429000"/>
            <a:ext cx="5322156" cy="2989662"/>
          </a:xfrm>
          <a:prstGeom prst="rect">
            <a:avLst/>
          </a:prstGeom>
          <a:noFill/>
          <a:ln>
            <a:noFill/>
          </a:ln>
        </p:spPr>
      </p:pic>
      <p:pic>
        <p:nvPicPr>
          <p:cNvPr id="5" name="Google Shape;262;p14" descr="Picture 7">
            <a:extLst>
              <a:ext uri="{FF2B5EF4-FFF2-40B4-BE49-F238E27FC236}">
                <a16:creationId xmlns:a16="http://schemas.microsoft.com/office/drawing/2014/main" id="{3A91F5E7-15EF-AF5D-2E3F-11A31A449AD1}"/>
              </a:ext>
            </a:extLst>
          </p:cNvPr>
          <p:cNvPicPr preferRelativeResize="0"/>
          <p:nvPr/>
        </p:nvPicPr>
        <p:blipFill rotWithShape="1">
          <a:blip r:embed="rId5">
            <a:alphaModFix/>
          </a:blip>
          <a:srcRect/>
          <a:stretch/>
        </p:blipFill>
        <p:spPr>
          <a:xfrm>
            <a:off x="-102577" y="5300327"/>
            <a:ext cx="1762145" cy="155767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se Study Call-Dr. K- Mutiple Sclerosis" id="{A52063D7-FF69-9343-8A79-EFC7521CBC6C}" vid="{60E68B16-7F2F-A046-AA14-EB79B55F07E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322</TotalTime>
  <Words>2910</Words>
  <Application>Microsoft Macintosh PowerPoint</Application>
  <PresentationFormat>Widescreen</PresentationFormat>
  <Paragraphs>169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Cambria</vt:lpstr>
      <vt:lpstr>Sorts Mill Goudy</vt:lpstr>
      <vt:lpstr>Times New Roman</vt:lpstr>
      <vt:lpstr>Calibri</vt:lpstr>
      <vt:lpstr>Office Theme</vt:lpstr>
      <vt:lpstr>   We will get started shortly.</vt:lpstr>
      <vt:lpstr>ISNS  CASE STUDY</vt:lpstr>
      <vt:lpstr>Medical Disclaimer  </vt:lpstr>
      <vt:lpstr>PowerPoint Presentation</vt:lpstr>
      <vt:lpstr>DR. NORBERT KETSKÉS, MD </vt:lpstr>
      <vt:lpstr>CSISZTU ZSUZSA </vt:lpstr>
      <vt:lpstr>What is Colon Cancer?   </vt:lpstr>
      <vt:lpstr>Colon Cancer </vt:lpstr>
      <vt:lpstr>Symptoms </vt:lpstr>
      <vt:lpstr>Causes of Colon Cancer  </vt:lpstr>
      <vt:lpstr>Risk Factors of Colon Cancer </vt:lpstr>
      <vt:lpstr>Prevention </vt:lpstr>
      <vt:lpstr>Lifestyle Changes to Reduce the Risk of Colon Cancer</vt:lpstr>
      <vt:lpstr>CASE STUDY</vt:lpstr>
      <vt:lpstr>CASE STUDY</vt:lpstr>
      <vt:lpstr>Conventional Treatment      </vt:lpstr>
      <vt:lpstr>Method </vt:lpstr>
      <vt:lpstr>Additional Treatment </vt:lpstr>
      <vt:lpstr>Results </vt:lpstr>
      <vt:lpstr>Research Studies </vt:lpstr>
      <vt:lpstr>Treating Colon Cancer Cells with Enzyme-Triggered Casein-Gated Release of Cargo from Mesoporous Silica-Based Nanoparticles  Nisitha Wijewantha, Morgan M. Eikanger, Ryan M. Antony, Rashaun A. Potss, Khosrow Rezvani, and Grigoriy Sereda</vt:lpstr>
      <vt:lpstr>A Dietary Intervention High in Green Leafy Vegetables Reduces Oxidative DNA Damage in Adults at Increased Risk of Colorectal Cancer: Biological Outcomes of the Randomized Controlled Meat and Three Greens (M3G) Feasibility Trial Andrew D. Frugé,1,* Kristen S. Smith,1 Aaron J. Riviere,1 Rachel Tenpenny-Chigas,1 Wendy Demark-Wahnefried,2 Anna E. Arthur,3 William M. Murrah,4 William J. van der Pol,5 Shanese L. Jasper,6 Casey D. Morrow,7 Robert D. Arnold,7 and Kimberly Braxton-Lloyd</vt:lpstr>
      <vt:lpstr> Anticancer Properties of Curcumin Against Colorectal Cancer: A Review  Oluwafemi Adeleke Ojo, Temiloluwa Rhoda Adeyemo, Damilare Rotimi, Gaber El-Saber Batiha, Gomaa Mostafa-Hedeab, Mathew Eboseremen Iyobhebhe  </vt:lpstr>
      <vt:lpstr>References </vt:lpstr>
      <vt:lpstr>Thank You for  Joining Us  This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Tyger Fenton</cp:lastModifiedBy>
  <cp:revision>17</cp:revision>
  <cp:lastPrinted>2023-09-27T14:03:11Z</cp:lastPrinted>
  <dcterms:created xsi:type="dcterms:W3CDTF">2023-09-25T14:48:17Z</dcterms:created>
  <dcterms:modified xsi:type="dcterms:W3CDTF">2023-09-27T14:13:41Z</dcterms:modified>
</cp:coreProperties>
</file>